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Lexend Light"/>
      <p:regular r:id="rId22"/>
      <p:bold r:id="rId23"/>
    </p:embeddedFont>
    <p:embeddedFont>
      <p:font typeface="Lexe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LexendLight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Lexend-regular.fntdata"/><Relationship Id="rId23" Type="http://schemas.openxmlformats.org/officeDocument/2006/relationships/font" Target="fonts/Lexend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schemas.openxmlformats.org/officeDocument/2006/relationships/font" Target="fonts/Lexen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f0f640fa9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f0f640fa9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f0f640fa9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f0f640fa9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f0f640fa9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f0f640fa9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f0f640fa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f0f640fa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058a0c8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058a0c8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058a0c86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7058a0c86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058a0c86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058a0c86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058a0c86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058a0c86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058a0c86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058a0c86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7058a0c86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7058a0c86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f0f640fa9_2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6f0f640fa9_2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Concepts in </a:t>
            </a:r>
            <a:r>
              <a:rPr b="1" lang="en" sz="4380"/>
              <a:t>Robotics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- 3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399125" y="1237950"/>
            <a:ext cx="5131800" cy="28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</a:t>
            </a:r>
            <a:endParaRPr b="1" sz="11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100"/>
              <a:t>A </a:t>
            </a:r>
            <a:r>
              <a:rPr b="1" lang="en" sz="1100"/>
              <a:t>joint</a:t>
            </a:r>
            <a:r>
              <a:rPr lang="en" sz="1100"/>
              <a:t> is a mechanical connection between two or more </a:t>
            </a:r>
            <a:r>
              <a:rPr b="1" lang="en" sz="1100"/>
              <a:t>robotic links</a:t>
            </a:r>
            <a:r>
              <a:rPr lang="en" sz="1100"/>
              <a:t> that allows </a:t>
            </a:r>
            <a:r>
              <a:rPr b="1" lang="en" sz="1100"/>
              <a:t>relative motion</a:t>
            </a:r>
            <a:r>
              <a:rPr lang="en" sz="1100"/>
              <a:t>. Joints provide </a:t>
            </a:r>
            <a:r>
              <a:rPr b="1" lang="en" sz="1100"/>
              <a:t>flexibility</a:t>
            </a:r>
            <a:r>
              <a:rPr lang="en" sz="1100"/>
              <a:t> and </a:t>
            </a:r>
            <a:r>
              <a:rPr b="1" lang="en" sz="1100"/>
              <a:t>mobility</a:t>
            </a:r>
            <a:r>
              <a:rPr lang="en" sz="1100"/>
              <a:t>, enabling robots to perform tasks with different configurations.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</a:t>
            </a:r>
            <a:r>
              <a:rPr b="1" lang="en" sz="1300"/>
              <a:t>ommon Types of Robotic Joints</a:t>
            </a:r>
            <a:endParaRPr b="1" sz="13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Revolute Joint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Prismatic Joint</a:t>
            </a:r>
            <a:r>
              <a:rPr lang="en" sz="1100"/>
              <a:t> 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Spherical Joint</a:t>
            </a:r>
            <a:r>
              <a:rPr lang="en" sz="1100"/>
              <a:t> 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Cylindrical Joint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Universal Joint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Helical Joint</a:t>
            </a:r>
            <a:endParaRPr b="1" sz="1100"/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5250" y="1130325"/>
            <a:ext cx="3224125" cy="32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5725" y="2917475"/>
            <a:ext cx="3099099" cy="158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46" name="Google Shape;146;p27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Prismatic Joint </a:t>
            </a:r>
            <a:endParaRPr b="1" sz="700"/>
          </a:p>
        </p:txBody>
      </p:sp>
      <p:sp>
        <p:nvSpPr>
          <p:cNvPr id="147" name="Google Shape;147;p27"/>
          <p:cNvSpPr txBox="1"/>
          <p:nvPr/>
        </p:nvSpPr>
        <p:spPr>
          <a:xfrm>
            <a:off x="431152" y="1657575"/>
            <a:ext cx="50694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Prismatic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Prismatic Joint</a:t>
            </a:r>
            <a:r>
              <a:rPr lang="en" sz="1100"/>
              <a:t>—also known as a </a:t>
            </a:r>
            <a:r>
              <a:rPr b="1" lang="en" sz="1100"/>
              <a:t>sliding joint</a:t>
            </a:r>
            <a:r>
              <a:rPr lang="en" sz="1100"/>
              <a:t>—allows </a:t>
            </a:r>
            <a:r>
              <a:rPr b="1" lang="en" sz="1100"/>
              <a:t>linear motion</a:t>
            </a:r>
            <a:r>
              <a:rPr lang="en" sz="1100"/>
              <a:t> along a </a:t>
            </a:r>
            <a:r>
              <a:rPr b="1" lang="en" sz="1100"/>
              <a:t>single axis</a:t>
            </a:r>
            <a:r>
              <a:rPr lang="en" sz="1100"/>
              <a:t>. It enables one robotic link to move straight relative to another.</a:t>
            </a:r>
            <a:endParaRPr sz="1100"/>
          </a:p>
        </p:txBody>
      </p:sp>
      <p:sp>
        <p:nvSpPr>
          <p:cNvPr id="148" name="Google Shape;148;p27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Uses </a:t>
            </a:r>
            <a:r>
              <a:rPr b="1" lang="en" sz="1100"/>
              <a:t>sliding mechanisms</a:t>
            </a:r>
            <a:r>
              <a:rPr lang="en" sz="1100"/>
              <a:t> (e.g., rails or tracks)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Keeps links </a:t>
            </a:r>
            <a:r>
              <a:rPr b="1" lang="en" sz="1100"/>
              <a:t>aligned</a:t>
            </a:r>
            <a:r>
              <a:rPr lang="en" sz="1100"/>
              <a:t> and </a:t>
            </a:r>
            <a:r>
              <a:rPr b="1" lang="en" sz="1100"/>
              <a:t>supported</a:t>
            </a:r>
            <a:r>
              <a:rPr lang="en" sz="1100"/>
              <a:t> during motion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Often found in </a:t>
            </a:r>
            <a:r>
              <a:rPr b="1" lang="en" sz="1100"/>
              <a:t>linear actuators</a:t>
            </a:r>
            <a:r>
              <a:rPr lang="en" sz="1100"/>
              <a:t> (e.g., telescoping booms)</a:t>
            </a:r>
            <a:endParaRPr b="1" sz="1100"/>
          </a:p>
        </p:txBody>
      </p:sp>
      <p:sp>
        <p:nvSpPr>
          <p:cNvPr id="149" name="Google Shape;149;p27"/>
          <p:cNvSpPr txBox="1"/>
          <p:nvPr/>
        </p:nvSpPr>
        <p:spPr>
          <a:xfrm>
            <a:off x="4865875" y="3254100"/>
            <a:ext cx="41217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arms</a:t>
            </a:r>
            <a:r>
              <a:rPr lang="en" sz="1100"/>
              <a:t> (straight-line movement of tools/grippers)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Assembly lines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Pick-and-place system</a:t>
            </a:r>
            <a:r>
              <a:rPr b="1" lang="en" sz="1100"/>
              <a:t>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Material handling robots</a:t>
            </a:r>
            <a:endParaRPr b="1" sz="1100"/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46015" l="6109" r="53719" t="32157"/>
          <a:stretch/>
        </p:blipFill>
        <p:spPr>
          <a:xfrm>
            <a:off x="5161650" y="1205900"/>
            <a:ext cx="3670650" cy="102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56" name="Google Shape;156;p28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Revolute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Joint </a:t>
            </a:r>
            <a:endParaRPr b="1" sz="700"/>
          </a:p>
        </p:txBody>
      </p:sp>
      <p:sp>
        <p:nvSpPr>
          <p:cNvPr id="157" name="Google Shape;157;p28"/>
          <p:cNvSpPr txBox="1"/>
          <p:nvPr/>
        </p:nvSpPr>
        <p:spPr>
          <a:xfrm>
            <a:off x="431152" y="1657575"/>
            <a:ext cx="50694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Revolute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Revolute </a:t>
            </a:r>
            <a:r>
              <a:rPr b="1" lang="en" sz="1100"/>
              <a:t>Joint</a:t>
            </a:r>
            <a:r>
              <a:rPr lang="en" sz="1100"/>
              <a:t>—also known as a </a:t>
            </a:r>
            <a:r>
              <a:rPr b="1" lang="en" sz="1100"/>
              <a:t>hinge/rotary </a:t>
            </a:r>
            <a:r>
              <a:rPr b="1" lang="en" sz="1100"/>
              <a:t>joint</a:t>
            </a:r>
            <a:r>
              <a:rPr lang="en" sz="1100"/>
              <a:t>—allows </a:t>
            </a:r>
            <a:r>
              <a:rPr b="1" lang="en" sz="1100"/>
              <a:t>rotational </a:t>
            </a:r>
            <a:r>
              <a:rPr b="1" lang="en" sz="1100"/>
              <a:t>motion</a:t>
            </a:r>
            <a:r>
              <a:rPr lang="en" sz="1100"/>
              <a:t> along a </a:t>
            </a:r>
            <a:r>
              <a:rPr b="1" lang="en" sz="1100"/>
              <a:t>single axis</a:t>
            </a:r>
            <a:r>
              <a:rPr lang="en" sz="1100"/>
              <a:t>. It allows the rotation of the limb.</a:t>
            </a:r>
            <a:endParaRPr sz="1100"/>
          </a:p>
        </p:txBody>
      </p:sp>
      <p:sp>
        <p:nvSpPr>
          <p:cNvPr id="158" name="Google Shape;158;p28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One link is connected to another through a pivot mechanism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allows the links to rotate around single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 joint includes bearing for the support</a:t>
            </a:r>
            <a:endParaRPr b="1" sz="1100"/>
          </a:p>
        </p:txBody>
      </p:sp>
      <p:sp>
        <p:nvSpPr>
          <p:cNvPr id="159" name="Google Shape;159;p28"/>
          <p:cNvSpPr txBox="1"/>
          <p:nvPr/>
        </p:nvSpPr>
        <p:spPr>
          <a:xfrm>
            <a:off x="4865875" y="3254100"/>
            <a:ext cx="4121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Elbow Joint of Humanoid Robot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Pick-and-place systems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Material handling robots</a:t>
            </a:r>
            <a:endParaRPr b="1" sz="1100"/>
          </a:p>
        </p:txBody>
      </p:sp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68450" l="5250" r="54579" t="2583"/>
          <a:stretch/>
        </p:blipFill>
        <p:spPr>
          <a:xfrm>
            <a:off x="5198200" y="1017800"/>
            <a:ext cx="3670650" cy="135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66" name="Google Shape;166;p29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Spherical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Joint </a:t>
            </a:r>
            <a:endParaRPr b="1" sz="700"/>
          </a:p>
        </p:txBody>
      </p:sp>
      <p:sp>
        <p:nvSpPr>
          <p:cNvPr id="167" name="Google Shape;167;p29"/>
          <p:cNvSpPr txBox="1"/>
          <p:nvPr/>
        </p:nvSpPr>
        <p:spPr>
          <a:xfrm>
            <a:off x="431152" y="1657575"/>
            <a:ext cx="50694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Spherical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Spherical </a:t>
            </a:r>
            <a:r>
              <a:rPr b="1" lang="en" sz="1100"/>
              <a:t>Joint</a:t>
            </a:r>
            <a:r>
              <a:rPr lang="en" sz="1100"/>
              <a:t> (Ball-and-socket joint)</a:t>
            </a:r>
            <a:r>
              <a:rPr lang="en" sz="1100"/>
              <a:t>—allows for the rotational motion in multiple axis</a:t>
            </a:r>
            <a:r>
              <a:rPr lang="en" sz="1100"/>
              <a:t>. It is used in the </a:t>
            </a:r>
            <a:r>
              <a:rPr lang="en" sz="1100"/>
              <a:t>shoulder</a:t>
            </a:r>
            <a:r>
              <a:rPr lang="en" sz="1100"/>
              <a:t> joint to give high DOF.</a:t>
            </a:r>
            <a:endParaRPr sz="1100"/>
          </a:p>
        </p:txBody>
      </p:sp>
      <p:sp>
        <p:nvSpPr>
          <p:cNvPr id="168" name="Google Shape;168;p29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One link is connected to another a ball-shaped mechanism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allows the links to rotate around multi-axis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 joint includes bearing for the support</a:t>
            </a:r>
            <a:endParaRPr b="1" sz="1100"/>
          </a:p>
        </p:txBody>
      </p:sp>
      <p:sp>
        <p:nvSpPr>
          <p:cNvPr id="169" name="Google Shape;169;p29"/>
          <p:cNvSpPr txBox="1"/>
          <p:nvPr/>
        </p:nvSpPr>
        <p:spPr>
          <a:xfrm>
            <a:off x="4865875" y="3254100"/>
            <a:ext cx="41217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Shoulder Joint of Humanoid Robot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Hand and Fingers</a:t>
            </a:r>
            <a:endParaRPr b="1" sz="1100"/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 b="4021" l="57556" r="2273" t="72282"/>
          <a:stretch/>
        </p:blipFill>
        <p:spPr>
          <a:xfrm>
            <a:off x="5225600" y="1118425"/>
            <a:ext cx="3670650" cy="11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76" name="Google Shape;176;p30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ical Joint </a:t>
            </a:r>
            <a:endParaRPr b="1" sz="700"/>
          </a:p>
        </p:txBody>
      </p:sp>
      <p:sp>
        <p:nvSpPr>
          <p:cNvPr id="177" name="Google Shape;177;p30"/>
          <p:cNvSpPr txBox="1"/>
          <p:nvPr/>
        </p:nvSpPr>
        <p:spPr>
          <a:xfrm>
            <a:off x="431152" y="1657575"/>
            <a:ext cx="50694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Helical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Hel</a:t>
            </a:r>
            <a:r>
              <a:rPr b="1" lang="en" sz="1100"/>
              <a:t>ical Joint</a:t>
            </a:r>
            <a:r>
              <a:rPr lang="en" sz="1100"/>
              <a:t> (screw/helical screw joint) — allows for the rotational motion and also </a:t>
            </a:r>
            <a:r>
              <a:rPr lang="en" sz="1100"/>
              <a:t>providing</a:t>
            </a:r>
            <a:r>
              <a:rPr lang="en" sz="1100"/>
              <a:t> translation along that same axis. </a:t>
            </a:r>
            <a:endParaRPr sz="1100"/>
          </a:p>
        </p:txBody>
      </p:sp>
      <p:sp>
        <p:nvSpPr>
          <p:cNvPr id="178" name="Google Shape;178;p30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Both the links are rotated </a:t>
            </a:r>
            <a:r>
              <a:rPr lang="en" sz="1100"/>
              <a:t>through</a:t>
            </a:r>
            <a:r>
              <a:rPr lang="en" sz="1100"/>
              <a:t> the screw along its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As screw rotates, it also moves linearly along the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Also, used with other types of join like revolute and prismatic joint</a:t>
            </a:r>
            <a:endParaRPr b="1" sz="1100"/>
          </a:p>
        </p:txBody>
      </p:sp>
      <p:sp>
        <p:nvSpPr>
          <p:cNvPr id="179" name="Google Shape;179;p30"/>
          <p:cNvSpPr txBox="1"/>
          <p:nvPr/>
        </p:nvSpPr>
        <p:spPr>
          <a:xfrm>
            <a:off x="5293300" y="3269250"/>
            <a:ext cx="32049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Arms and Legs</a:t>
            </a:r>
            <a:endParaRPr b="1" sz="1100"/>
          </a:p>
        </p:txBody>
      </p:sp>
      <p:pic>
        <p:nvPicPr>
          <p:cNvPr id="180" name="Google Shape;180;p30"/>
          <p:cNvPicPr preferRelativeResize="0"/>
          <p:nvPr/>
        </p:nvPicPr>
        <p:blipFill rotWithShape="1">
          <a:blip r:embed="rId3">
            <a:alphaModFix/>
          </a:blip>
          <a:srcRect b="9188" l="4864" r="54965" t="53941"/>
          <a:stretch/>
        </p:blipFill>
        <p:spPr>
          <a:xfrm>
            <a:off x="5390925" y="845075"/>
            <a:ext cx="3670650" cy="172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86" name="Google Shape;186;p31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Cylindrical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Joint </a:t>
            </a:r>
            <a:endParaRPr b="1" sz="700"/>
          </a:p>
        </p:txBody>
      </p:sp>
      <p:sp>
        <p:nvSpPr>
          <p:cNvPr id="187" name="Google Shape;187;p31"/>
          <p:cNvSpPr txBox="1"/>
          <p:nvPr/>
        </p:nvSpPr>
        <p:spPr>
          <a:xfrm>
            <a:off x="431152" y="1657575"/>
            <a:ext cx="50694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Cylindrical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Cylindrical </a:t>
            </a:r>
            <a:r>
              <a:rPr b="1" lang="en" sz="1100"/>
              <a:t>Joint</a:t>
            </a:r>
            <a:r>
              <a:rPr lang="en" sz="1100"/>
              <a:t> (prismatic-rotary joint) — allows for translational motion along linear axis and rotational motion around same axis. </a:t>
            </a:r>
            <a:endParaRPr sz="1100"/>
          </a:p>
        </p:txBody>
      </p:sp>
      <p:sp>
        <p:nvSpPr>
          <p:cNvPr id="188" name="Google Shape;188;p31"/>
          <p:cNvSpPr txBox="1"/>
          <p:nvPr/>
        </p:nvSpPr>
        <p:spPr>
          <a:xfrm>
            <a:off x="393877" y="3254100"/>
            <a:ext cx="57861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One link is connected to another </a:t>
            </a:r>
            <a:r>
              <a:rPr lang="en" sz="1100"/>
              <a:t>through</a:t>
            </a:r>
            <a:r>
              <a:rPr lang="en" sz="1100"/>
              <a:t> a helical/screw mechanism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moves along a </a:t>
            </a:r>
            <a:r>
              <a:rPr lang="en" sz="1100"/>
              <a:t>straight</a:t>
            </a:r>
            <a:r>
              <a:rPr lang="en" sz="1100"/>
              <a:t> line while also rotating.</a:t>
            </a:r>
            <a:endParaRPr sz="1100"/>
          </a:p>
        </p:txBody>
      </p:sp>
      <p:sp>
        <p:nvSpPr>
          <p:cNvPr id="189" name="Google Shape;189;p31"/>
          <p:cNvSpPr txBox="1"/>
          <p:nvPr/>
        </p:nvSpPr>
        <p:spPr>
          <a:xfrm>
            <a:off x="5293300" y="3269250"/>
            <a:ext cx="32049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Arms</a:t>
            </a:r>
            <a:endParaRPr b="1" sz="1100"/>
          </a:p>
        </p:txBody>
      </p:sp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/>
          </a:blip>
          <a:srcRect b="63578" l="59061" r="2645" t="2887"/>
          <a:stretch/>
        </p:blipFill>
        <p:spPr>
          <a:xfrm>
            <a:off x="5446825" y="1196825"/>
            <a:ext cx="3499050" cy="157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Joints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96" name="Google Shape;196;p32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Joint </a:t>
            </a:r>
            <a:endParaRPr b="1" sz="700"/>
          </a:p>
        </p:txBody>
      </p:sp>
      <p:sp>
        <p:nvSpPr>
          <p:cNvPr id="197" name="Google Shape;197;p32"/>
          <p:cNvSpPr txBox="1"/>
          <p:nvPr/>
        </p:nvSpPr>
        <p:spPr>
          <a:xfrm>
            <a:off x="431152" y="1657575"/>
            <a:ext cx="5069400" cy="14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Universal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Universal </a:t>
            </a:r>
            <a:r>
              <a:rPr b="1" lang="en" sz="1100"/>
              <a:t>Joint</a:t>
            </a:r>
            <a:r>
              <a:rPr lang="en" sz="1100"/>
              <a:t> (U-joint) — allows for the rotational </a:t>
            </a:r>
            <a:r>
              <a:rPr lang="en" sz="1100"/>
              <a:t>motion around two perpendicular axes. 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is type of joint used in robotics that allows rotating motion around two non-parallel axes.</a:t>
            </a:r>
            <a:endParaRPr sz="1100"/>
          </a:p>
        </p:txBody>
      </p:sp>
      <p:sp>
        <p:nvSpPr>
          <p:cNvPr id="198" name="Google Shape;198;p32"/>
          <p:cNvSpPr txBox="1"/>
          <p:nvPr/>
        </p:nvSpPr>
        <p:spPr>
          <a:xfrm>
            <a:off x="393877" y="3254100"/>
            <a:ext cx="57861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Two yokes/forks are connected by a cross-shaped pivot that rotates yokes </a:t>
            </a:r>
            <a:br>
              <a:rPr lang="en" sz="1100"/>
            </a:br>
            <a:r>
              <a:rPr lang="en" sz="1100"/>
              <a:t>relative to each other around two non-parallel axes</a:t>
            </a:r>
            <a:endParaRPr b="1" sz="1100"/>
          </a:p>
        </p:txBody>
      </p:sp>
      <p:sp>
        <p:nvSpPr>
          <p:cNvPr id="199" name="Google Shape;199;p32"/>
          <p:cNvSpPr txBox="1"/>
          <p:nvPr/>
        </p:nvSpPr>
        <p:spPr>
          <a:xfrm>
            <a:off x="5856675" y="3254100"/>
            <a:ext cx="32049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Drive Trains, Automobiles</a:t>
            </a:r>
            <a:endParaRPr b="1" sz="1100"/>
          </a:p>
        </p:txBody>
      </p:sp>
      <p:pic>
        <p:nvPicPr>
          <p:cNvPr id="200" name="Google Shape;200;p32"/>
          <p:cNvPicPr preferRelativeResize="0"/>
          <p:nvPr/>
        </p:nvPicPr>
        <p:blipFill rotWithShape="1">
          <a:blip r:embed="rId3">
            <a:alphaModFix/>
          </a:blip>
          <a:srcRect b="24931" l="57552" r="2277" t="38197"/>
          <a:stretch/>
        </p:blipFill>
        <p:spPr>
          <a:xfrm>
            <a:off x="5390925" y="1017800"/>
            <a:ext cx="3670650" cy="172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 of Links 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206" name="Google Shape;206;p33"/>
          <p:cNvSpPr txBox="1"/>
          <p:nvPr/>
        </p:nvSpPr>
        <p:spPr>
          <a:xfrm>
            <a:off x="431152" y="1657575"/>
            <a:ext cx="50694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A link is a body that connects two or more joints to make the robot work.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These are the part of kinematic chain of the robot that </a:t>
            </a:r>
            <a:endParaRPr sz="1200"/>
          </a:p>
        </p:txBody>
      </p:sp>
      <p:sp>
        <p:nvSpPr>
          <p:cNvPr id="207" name="Google Shape;207;p33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Both the links are rotated through the screw along its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As screw rotates, it also moves linearly along the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Also, used with other types of join like revolute and prismatic joint</a:t>
            </a:r>
            <a:endParaRPr b="1" sz="1100"/>
          </a:p>
        </p:txBody>
      </p:sp>
      <p:sp>
        <p:nvSpPr>
          <p:cNvPr id="208" name="Google Shape;208;p33"/>
          <p:cNvSpPr txBox="1"/>
          <p:nvPr/>
        </p:nvSpPr>
        <p:spPr>
          <a:xfrm>
            <a:off x="5293300" y="3269250"/>
            <a:ext cx="32049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Arms and Legs</a:t>
            </a:r>
            <a:endParaRPr b="1" sz="1100"/>
          </a:p>
        </p:txBody>
      </p:sp>
      <p:pic>
        <p:nvPicPr>
          <p:cNvPr id="209" name="Google Shape;209;p33"/>
          <p:cNvPicPr preferRelativeResize="0"/>
          <p:nvPr/>
        </p:nvPicPr>
        <p:blipFill rotWithShape="1">
          <a:blip r:embed="rId3">
            <a:alphaModFix/>
          </a:blip>
          <a:srcRect b="24931" l="57552" r="2277" t="38197"/>
          <a:stretch/>
        </p:blipFill>
        <p:spPr>
          <a:xfrm>
            <a:off x="5390925" y="845075"/>
            <a:ext cx="3670650" cy="172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Degree of Freedom </a:t>
            </a:r>
            <a:r>
              <a:rPr b="1" lang="en" sz="2900"/>
              <a:t>in Robotics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215" name="Google Shape;215;p34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Universal Joint </a:t>
            </a:r>
            <a:endParaRPr b="1" sz="700"/>
          </a:p>
        </p:txBody>
      </p:sp>
      <p:sp>
        <p:nvSpPr>
          <p:cNvPr id="216" name="Google Shape;216;p34"/>
          <p:cNvSpPr txBox="1"/>
          <p:nvPr/>
        </p:nvSpPr>
        <p:spPr>
          <a:xfrm>
            <a:off x="431152" y="1657575"/>
            <a:ext cx="50694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What is Universal Joint?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Definition</a:t>
            </a:r>
            <a:br>
              <a:rPr b="1" lang="en" sz="1100"/>
            </a:br>
            <a:r>
              <a:rPr lang="en" sz="1100"/>
              <a:t>A </a:t>
            </a:r>
            <a:r>
              <a:rPr b="1" lang="en" sz="1100"/>
              <a:t>Universal Joint</a:t>
            </a:r>
            <a:r>
              <a:rPr lang="en" sz="1100"/>
              <a:t> (screw/helical screw joint) — allows for the rotational motion and also providing translation along that same axis. </a:t>
            </a:r>
            <a:endParaRPr sz="1100"/>
          </a:p>
        </p:txBody>
      </p:sp>
      <p:sp>
        <p:nvSpPr>
          <p:cNvPr id="217" name="Google Shape;217;p34"/>
          <p:cNvSpPr txBox="1"/>
          <p:nvPr/>
        </p:nvSpPr>
        <p:spPr>
          <a:xfrm>
            <a:off x="393877" y="3254100"/>
            <a:ext cx="57861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Structure &amp; Mechanism</a:t>
            </a:r>
            <a:endParaRPr b="1" sz="12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Both the links are rotated through the screw along its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As screw rotates, it also moves linearly along the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Also, used with other types of join like revolute and prismatic joint</a:t>
            </a:r>
            <a:endParaRPr b="1" sz="1100"/>
          </a:p>
        </p:txBody>
      </p:sp>
      <p:sp>
        <p:nvSpPr>
          <p:cNvPr id="218" name="Google Shape;218;p34"/>
          <p:cNvSpPr txBox="1"/>
          <p:nvPr/>
        </p:nvSpPr>
        <p:spPr>
          <a:xfrm>
            <a:off x="5293300" y="3269250"/>
            <a:ext cx="32049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Arms and Legs</a:t>
            </a:r>
            <a:endParaRPr b="1" sz="1100"/>
          </a:p>
        </p:txBody>
      </p:sp>
      <p:pic>
        <p:nvPicPr>
          <p:cNvPr id="219" name="Google Shape;219;p34"/>
          <p:cNvPicPr preferRelativeResize="0"/>
          <p:nvPr/>
        </p:nvPicPr>
        <p:blipFill rotWithShape="1">
          <a:blip r:embed="rId3">
            <a:alphaModFix/>
          </a:blip>
          <a:srcRect b="24931" l="57552" r="2277" t="38197"/>
          <a:stretch/>
        </p:blipFill>
        <p:spPr>
          <a:xfrm>
            <a:off x="5436600" y="1155700"/>
            <a:ext cx="3670650" cy="172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