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Lexend Light"/>
      <p:regular r:id="rId28"/>
      <p:bold r:id="rId29"/>
    </p:embeddedFont>
    <p:embeddedFont>
      <p:font typeface="Lexen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LexendLight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Lexend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exend-bold.fntdata"/><Relationship Id="rId30" Type="http://schemas.openxmlformats.org/officeDocument/2006/relationships/font" Target="fonts/Lexe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e75cc3b83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e75cc3b83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e75cc3b83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e75cc3b83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e75cc3b83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e75cc3b83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e75cc3b83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e75cc3b83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6e75cc3b83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6e75cc3b83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e75cc3b83_2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6e75cc3b83_2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6e75cc3b83_2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6e75cc3b83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e75cc3b83_2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e75cc3b83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6e75cc3b83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6e75cc3b83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e75cc3b83_2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6e75cc3b83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e75cc3b83_2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e75cc3b83_2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6dae7530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6dae7530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dae75302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dae75302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6dae75302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6dae75302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dd3a8c7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dd3a8c7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6dd3a8c7c0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6dd3a8c7c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6e75cc3b83_2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6e75cc3b83_2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ySyTBMCptaA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-Xb18nmQR8c" TargetMode="External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2TGPh-sOyzw" TargetMode="External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Concepts in </a:t>
            </a:r>
            <a:r>
              <a:rPr b="1" lang="en" sz="4380"/>
              <a:t>Robotics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- 2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Understanding the Concept of Robotics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421950" y="1770450"/>
            <a:ext cx="7709700" cy="27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900"/>
              <a:t>Key Components: Motion, Joints, and Links</a:t>
            </a:r>
            <a:endParaRPr b="1" sz="19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Manipulation:</a:t>
            </a:r>
            <a:r>
              <a:rPr lang="en" sz="1300"/>
              <a:t> Enables robots to pick, move, or assemble objects (e.g., robotic arms).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Mobility:</a:t>
            </a:r>
            <a:r>
              <a:rPr lang="en" sz="1300"/>
              <a:t> Allows robots to navigate environments (wheeled, legged robots).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Precision:</a:t>
            </a:r>
            <a:r>
              <a:rPr lang="en" sz="1300"/>
              <a:t> Ensures high accuracy in tasks like microsurgery or electronics assembly.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Versatility:</a:t>
            </a:r>
            <a:r>
              <a:rPr lang="en" sz="1300"/>
              <a:t> Multiple joints/links help switch tools for tasks like welding, painting.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Safety:</a:t>
            </a:r>
            <a:r>
              <a:rPr lang="en" sz="1300"/>
              <a:t> Motion planning and sensors prevent collisions and ensure safe interaction.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421950" y="1159400"/>
            <a:ext cx="749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order to make robots work, there are some key components that are required: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Translational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id="145" name="Google Shape;1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1650" y="1176200"/>
            <a:ext cx="7024577" cy="326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750" y="1504700"/>
            <a:ext cx="3105274" cy="245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3727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Understanding the Concept of Robotics</a:t>
            </a:r>
            <a:endParaRPr b="1" sz="2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57" name="Google Shape;157;p29"/>
          <p:cNvSpPr txBox="1"/>
          <p:nvPr/>
        </p:nvSpPr>
        <p:spPr>
          <a:xfrm>
            <a:off x="393875" y="1060625"/>
            <a:ext cx="243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Linear Motion</a:t>
            </a:r>
            <a:endParaRPr b="1" sz="700"/>
          </a:p>
        </p:txBody>
      </p:sp>
      <p:sp>
        <p:nvSpPr>
          <p:cNvPr id="158" name="Google Shape;158;p29"/>
          <p:cNvSpPr txBox="1"/>
          <p:nvPr/>
        </p:nvSpPr>
        <p:spPr>
          <a:xfrm>
            <a:off x="431138" y="1657575"/>
            <a:ext cx="42957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What is Linear Motion?</a:t>
            </a:r>
            <a:endParaRPr b="1" sz="15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 called </a:t>
            </a:r>
            <a:r>
              <a:rPr b="1" lang="en" sz="1100"/>
              <a:t>translational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Refers to movement in a </a:t>
            </a:r>
            <a:r>
              <a:rPr b="1" lang="en" sz="1100"/>
              <a:t>straight line</a:t>
            </a:r>
            <a:r>
              <a:rPr lang="en" sz="1100"/>
              <a:t>, not around an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Moves </a:t>
            </a:r>
            <a:r>
              <a:rPr b="1" lang="en" sz="1100"/>
              <a:t>robot links or end effectors</a:t>
            </a:r>
            <a:r>
              <a:rPr lang="en" sz="1100"/>
              <a:t> along a direct path</a:t>
            </a:r>
            <a:endParaRPr b="1" sz="1100"/>
          </a:p>
        </p:txBody>
      </p:sp>
      <p:sp>
        <p:nvSpPr>
          <p:cNvPr id="159" name="Google Shape;159;p29"/>
          <p:cNvSpPr txBox="1"/>
          <p:nvPr/>
        </p:nvSpPr>
        <p:spPr>
          <a:xfrm>
            <a:off x="431138" y="2925125"/>
            <a:ext cx="49614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Is Linear Motion Achieved?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Prismatic Joints:</a:t>
            </a:r>
            <a:r>
              <a:rPr lang="en" sz="1100"/>
              <a:t> Allow linear movement along one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Linear Actuators:</a:t>
            </a:r>
            <a:r>
              <a:rPr lang="en" sz="1100"/>
              <a:t> </a:t>
            </a:r>
            <a:br>
              <a:rPr lang="en" sz="1100"/>
            </a:br>
            <a:r>
              <a:rPr lang="en" sz="1100"/>
              <a:t>- Convert rotational motion into linear motion</a:t>
            </a:r>
            <a:br>
              <a:rPr lang="en" sz="1100"/>
            </a:br>
            <a:r>
              <a:rPr lang="en" sz="1100"/>
              <a:t>- Use motors, gears, and rails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Sliding Mechanisms:</a:t>
            </a:r>
            <a:r>
              <a:rPr lang="en" sz="1100"/>
              <a:t> Provide smooth linear displacement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Wheels or Tracks:</a:t>
            </a:r>
            <a:r>
              <a:rPr lang="en" sz="1100"/>
              <a:t> Enable straight-line mobility in mobile robots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5162963" y="231080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robotic arm </a:t>
            </a:r>
            <a:r>
              <a:rPr b="1" lang="en" sz="1100"/>
              <a:t>moving up and down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wheeled robot </a:t>
            </a:r>
            <a:r>
              <a:rPr b="1" lang="en" sz="1100"/>
              <a:t>moving forward/backward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robot on a </a:t>
            </a:r>
            <a:r>
              <a:rPr b="1" lang="en" sz="1100"/>
              <a:t>conveyor belt</a:t>
            </a:r>
            <a:r>
              <a:rPr lang="en" sz="1100"/>
              <a:t> placing parts</a:t>
            </a:r>
            <a:br>
              <a:rPr lang="en" sz="1100"/>
            </a:b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Linear Motion</a:t>
            </a:r>
            <a:endParaRPr b="1" sz="2900"/>
          </a:p>
        </p:txBody>
      </p:sp>
      <p:pic>
        <p:nvPicPr>
          <p:cNvPr descr="Tags: Concept&#10;Talent: Robert Cowan" id="166" name="Google Shape;166;p30" title="Robotics 101: Episode 3 - Linear Mo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2300" y="1155650"/>
            <a:ext cx="5997725" cy="337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72" name="Google Shape;172;p31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Rotational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173" name="Google Shape;173;p31"/>
          <p:cNvSpPr txBox="1"/>
          <p:nvPr/>
        </p:nvSpPr>
        <p:spPr>
          <a:xfrm>
            <a:off x="431138" y="1657575"/>
            <a:ext cx="4295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What is Rotational Motion?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 known as </a:t>
            </a:r>
            <a:r>
              <a:rPr b="1" lang="en" sz="1100"/>
              <a:t>angular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Involves movement </a:t>
            </a:r>
            <a:r>
              <a:rPr b="1" lang="en" sz="1100"/>
              <a:t>around a fixed point or axis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Common in </a:t>
            </a:r>
            <a:r>
              <a:rPr b="1" lang="en" sz="1100"/>
              <a:t>robotic arms, wheels, joints, and cameras</a:t>
            </a:r>
            <a:endParaRPr b="1" sz="1500"/>
          </a:p>
        </p:txBody>
      </p:sp>
      <p:sp>
        <p:nvSpPr>
          <p:cNvPr id="174" name="Google Shape;174;p31"/>
          <p:cNvSpPr txBox="1"/>
          <p:nvPr/>
        </p:nvSpPr>
        <p:spPr>
          <a:xfrm>
            <a:off x="431138" y="2925125"/>
            <a:ext cx="49614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Is Rotational Motion Achieved?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Revolute Joints (Rotary Joints):</a:t>
            </a:r>
            <a:br>
              <a:rPr b="1" lang="en" sz="1100"/>
            </a:br>
            <a:r>
              <a:rPr lang="en" sz="1100"/>
              <a:t> Allow rotation around one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Rotary Actuators:</a:t>
            </a:r>
            <a:br>
              <a:rPr b="1" lang="en" sz="1100"/>
            </a:br>
            <a:r>
              <a:rPr lang="en" sz="1100"/>
              <a:t> Motors and gears generate rotation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Gears &amp; Linkages:</a:t>
            </a:r>
            <a:br>
              <a:rPr b="1" lang="en" sz="1100"/>
            </a:br>
            <a:r>
              <a:rPr lang="en" sz="1100"/>
              <a:t> Transfer rotational motion to different parts of the robot</a:t>
            </a:r>
            <a:endParaRPr b="1" sz="1100"/>
          </a:p>
        </p:txBody>
      </p:sp>
      <p:sp>
        <p:nvSpPr>
          <p:cNvPr id="175" name="Google Shape;175;p31"/>
          <p:cNvSpPr txBox="1"/>
          <p:nvPr/>
        </p:nvSpPr>
        <p:spPr>
          <a:xfrm>
            <a:off x="4976613" y="2226950"/>
            <a:ext cx="3549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Rotational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Robotic arm </a:t>
            </a:r>
            <a:r>
              <a:rPr b="1" lang="en" sz="1100"/>
              <a:t>rotating at a joint</a:t>
            </a:r>
            <a:r>
              <a:rPr lang="en" sz="1100"/>
              <a:t> to change angle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Gripper </a:t>
            </a:r>
            <a:r>
              <a:rPr b="1" lang="en" sz="1100"/>
              <a:t>rotating</a:t>
            </a:r>
            <a:r>
              <a:rPr lang="en" sz="1100"/>
              <a:t> to grasp an object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Camera </a:t>
            </a:r>
            <a:r>
              <a:rPr b="1" lang="en" sz="1100"/>
              <a:t>pivoting</a:t>
            </a:r>
            <a:r>
              <a:rPr lang="en" sz="1100"/>
              <a:t> for inspection or surveillance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 </a:t>
            </a:r>
            <a:r>
              <a:rPr b="1" lang="en" sz="1100"/>
              <a:t>rotating tools</a:t>
            </a:r>
            <a:r>
              <a:rPr lang="en" sz="1100"/>
              <a:t> for welding or painting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Rotational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descr="The 7-DOF integrated robot consists of a 4-DOF robotic wrist mechanism and a Kuka LBR IIWA 7 R800 (in collaboration with BAU)&#10;&#10;Related work: https://ieeexplore.ieee.org/abstract/document/8452712&#10;&#10;#Robotics #SurgicalRobot #Manipulation #Control #ForceEstimation" id="181" name="Google Shape;181;p32" title="Rotational Motion Conducted by the 7-DOF Integrated Laparoscopic Surgery Rob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150" y="1220450"/>
            <a:ext cx="5407675" cy="30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87" name="Google Shape;187;p33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Reciprocating Motion</a:t>
            </a:r>
            <a:endParaRPr b="1" sz="700"/>
          </a:p>
        </p:txBody>
      </p:sp>
      <p:sp>
        <p:nvSpPr>
          <p:cNvPr id="188" name="Google Shape;188;p33"/>
          <p:cNvSpPr txBox="1"/>
          <p:nvPr/>
        </p:nvSpPr>
        <p:spPr>
          <a:xfrm>
            <a:off x="431138" y="1657575"/>
            <a:ext cx="42957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Reciprocating motion refers to the </a:t>
            </a:r>
            <a:r>
              <a:rPr b="1" lang="en" sz="1100"/>
              <a:t>back-and-forth linear movement</a:t>
            </a:r>
            <a:r>
              <a:rPr lang="en" sz="1100"/>
              <a:t> of a robotic component or mechanism.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involves alternating motion between </a:t>
            </a:r>
            <a:r>
              <a:rPr b="1" lang="en" sz="1100"/>
              <a:t>two fixed points along a straight path</a:t>
            </a:r>
            <a:r>
              <a:rPr lang="en" sz="1100"/>
              <a:t>.</a:t>
            </a:r>
            <a:endParaRPr b="1" sz="1100"/>
          </a:p>
        </p:txBody>
      </p:sp>
      <p:sp>
        <p:nvSpPr>
          <p:cNvPr id="189" name="Google Shape;189;p33"/>
          <p:cNvSpPr txBox="1"/>
          <p:nvPr/>
        </p:nvSpPr>
        <p:spPr>
          <a:xfrm>
            <a:off x="431152" y="3176700"/>
            <a:ext cx="57861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It Works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Mechan</a:t>
            </a:r>
            <a:r>
              <a:rPr b="1" lang="en" sz="1100"/>
              <a:t>i</a:t>
            </a:r>
            <a:r>
              <a:rPr b="1" lang="en" sz="1100"/>
              <a:t>sms Used:</a:t>
            </a: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Slider-Crank Mechanism</a:t>
            </a:r>
            <a:br>
              <a:rPr b="1" lang="en" sz="1100"/>
            </a:br>
            <a:r>
              <a:rPr lang="en" sz="1100"/>
              <a:t> Converts </a:t>
            </a:r>
            <a:r>
              <a:rPr b="1" lang="en" sz="1100"/>
              <a:t>rotational motion</a:t>
            </a:r>
            <a:r>
              <a:rPr lang="en" sz="1100"/>
              <a:t> into </a:t>
            </a:r>
            <a:r>
              <a:rPr b="1" lang="en" sz="1100"/>
              <a:t>linear reciprocating motion</a:t>
            </a:r>
            <a:r>
              <a:rPr lang="en" sz="1100"/>
              <a:t>.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Often involves a </a:t>
            </a:r>
            <a:r>
              <a:rPr b="1" lang="en" sz="1100"/>
              <a:t>rotating crank</a:t>
            </a:r>
            <a:r>
              <a:rPr lang="en" sz="1100"/>
              <a:t> connected to a </a:t>
            </a:r>
            <a:r>
              <a:rPr b="1" lang="en" sz="1100"/>
              <a:t>linear slider</a:t>
            </a:r>
            <a:endParaRPr sz="1100"/>
          </a:p>
        </p:txBody>
      </p:sp>
      <p:sp>
        <p:nvSpPr>
          <p:cNvPr id="190" name="Google Shape;190;p33"/>
          <p:cNvSpPr txBox="1"/>
          <p:nvPr/>
        </p:nvSpPr>
        <p:spPr>
          <a:xfrm>
            <a:off x="4976613" y="222695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Reciprocating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Assembly Lines</a:t>
            </a:r>
            <a:r>
              <a:rPr lang="en" sz="1100"/>
              <a:t> – Repeated linear actions like pressing, cutting, or inserting.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Piston Engines</a:t>
            </a:r>
            <a:r>
              <a:rPr lang="en" sz="1100"/>
              <a:t> – Convert combustion energy into rotational motion.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Reciprocating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descr="For DIY Design, Dynamic Advertising Design and Experiment.&#10;https://www.amazon.com/dp/B0B4RWNVVM" id="196" name="Google Shape;196;p34" title="Reciprocating Swing Moto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3175" y="1170200"/>
            <a:ext cx="5397650" cy="303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02" name="Google Shape;202;p35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Translational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203" name="Google Shape;203;p35"/>
          <p:cNvSpPr txBox="1"/>
          <p:nvPr/>
        </p:nvSpPr>
        <p:spPr>
          <a:xfrm>
            <a:off x="431138" y="1657575"/>
            <a:ext cx="4295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What Is Translational Motion?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Movement of a robot or its parts </a:t>
            </a:r>
            <a:r>
              <a:rPr b="1" lang="en" sz="1100"/>
              <a:t>along a straight line</a:t>
            </a:r>
            <a:r>
              <a:rPr lang="en" sz="1100"/>
              <a:t>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No rotation or pivoting</a:t>
            </a:r>
            <a:r>
              <a:rPr lang="en" sz="1100"/>
              <a:t>—pure linear motion.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Example: Like a </a:t>
            </a:r>
            <a:r>
              <a:rPr b="1" lang="en" sz="1100"/>
              <a:t>train on a track</a:t>
            </a:r>
            <a:r>
              <a:rPr lang="en" sz="1100"/>
              <a:t> or </a:t>
            </a:r>
            <a:r>
              <a:rPr b="1" lang="en" sz="1100"/>
              <a:t>car on a road</a:t>
            </a:r>
            <a:r>
              <a:rPr lang="en" sz="1100"/>
              <a:t>.</a:t>
            </a:r>
            <a:endParaRPr b="1" sz="1100"/>
          </a:p>
        </p:txBody>
      </p:sp>
      <p:sp>
        <p:nvSpPr>
          <p:cNvPr id="204" name="Google Shape;204;p35"/>
          <p:cNvSpPr txBox="1"/>
          <p:nvPr/>
        </p:nvSpPr>
        <p:spPr>
          <a:xfrm>
            <a:off x="431152" y="3176700"/>
            <a:ext cx="57861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It’s Achieved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Prism</a:t>
            </a:r>
            <a:r>
              <a:rPr b="1" lang="en" sz="1100"/>
              <a:t>a</a:t>
            </a:r>
            <a:r>
              <a:rPr b="1" lang="en" sz="1100"/>
              <a:t>tic Joints (Slider Joints)</a:t>
            </a:r>
            <a:br>
              <a:rPr b="1" lang="en" sz="1100"/>
            </a:br>
            <a:r>
              <a:rPr lang="en" sz="1100"/>
              <a:t> Enable motion along a single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Linear Actuators</a:t>
            </a:r>
            <a:br>
              <a:rPr b="1" lang="en" sz="1100"/>
            </a:br>
            <a:r>
              <a:rPr lang="en" sz="1100"/>
              <a:t> Use motors/gears to move in one or multiple directions.</a:t>
            </a:r>
            <a:endParaRPr b="1" sz="1100"/>
          </a:p>
        </p:txBody>
      </p:sp>
      <p:sp>
        <p:nvSpPr>
          <p:cNvPr id="205" name="Google Shape;205;p35"/>
          <p:cNvSpPr txBox="1"/>
          <p:nvPr/>
        </p:nvSpPr>
        <p:spPr>
          <a:xfrm>
            <a:off x="4976613" y="222695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Translational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Medical Robotics</a:t>
            </a:r>
            <a:r>
              <a:rPr lang="en" sz="1100"/>
              <a:t>: Deliver medication or perform linear surgical tasks.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Manufacturing</a:t>
            </a:r>
            <a:r>
              <a:rPr lang="en" sz="1100"/>
              <a:t>: Move along a conveyor to pick/place parts.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11" name="Google Shape;211;p36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Oscillatory Motion</a:t>
            </a:r>
            <a:endParaRPr b="1" sz="700"/>
          </a:p>
        </p:txBody>
      </p:sp>
      <p:sp>
        <p:nvSpPr>
          <p:cNvPr id="212" name="Google Shape;212;p36"/>
          <p:cNvSpPr txBox="1"/>
          <p:nvPr/>
        </p:nvSpPr>
        <p:spPr>
          <a:xfrm>
            <a:off x="431138" y="1657550"/>
            <a:ext cx="4295700" cy="1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Oscillatory motion in robotics refers to a type of periodic, repetitive motion in which a robot or its components move back and forth around a fixed point or axis.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Oscillatory motion is achieved using mechanisms like </a:t>
            </a:r>
            <a:r>
              <a:rPr b="1" lang="en" sz="1100"/>
              <a:t>harmonic drives</a:t>
            </a:r>
            <a:r>
              <a:rPr lang="en" sz="1100"/>
              <a:t>, </a:t>
            </a:r>
            <a:r>
              <a:rPr b="1" lang="en" sz="1100"/>
              <a:t>oscillating cams</a:t>
            </a:r>
            <a:r>
              <a:rPr lang="en" sz="1100"/>
              <a:t>, </a:t>
            </a:r>
            <a:r>
              <a:rPr b="1" lang="en" sz="1100"/>
              <a:t>crankshafts</a:t>
            </a:r>
            <a:r>
              <a:rPr lang="en" sz="1100"/>
              <a:t>, and </a:t>
            </a:r>
            <a:r>
              <a:rPr b="1" lang="en" sz="1100"/>
              <a:t>linkages</a:t>
            </a:r>
            <a:r>
              <a:rPr lang="en" sz="1100"/>
              <a:t>, which convert rotary motor movements into controlled oscillations.</a:t>
            </a:r>
            <a:endParaRPr b="1" sz="1100"/>
          </a:p>
        </p:txBody>
      </p:sp>
      <p:sp>
        <p:nvSpPr>
          <p:cNvPr id="213" name="Google Shape;213;p36"/>
          <p:cNvSpPr txBox="1"/>
          <p:nvPr/>
        </p:nvSpPr>
        <p:spPr>
          <a:xfrm>
            <a:off x="431150" y="3312975"/>
            <a:ext cx="4590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Oscillatory motion plays a vital role in tasks that require </a:t>
            </a:r>
            <a:r>
              <a:rPr b="1" lang="en" sz="1100"/>
              <a:t>precision</a:t>
            </a:r>
            <a:r>
              <a:rPr lang="en" sz="1100"/>
              <a:t>, </a:t>
            </a:r>
            <a:r>
              <a:rPr b="1" lang="en" sz="1100"/>
              <a:t>repeatability</a:t>
            </a:r>
            <a:r>
              <a:rPr lang="en" sz="1100"/>
              <a:t>, and </a:t>
            </a:r>
            <a:r>
              <a:rPr b="1" lang="en" sz="1100"/>
              <a:t>controlled vibration</a:t>
            </a:r>
            <a:r>
              <a:rPr lang="en" sz="1100"/>
              <a:t>, such as in: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Polishing, deburring, and cleaning</a:t>
            </a:r>
            <a:r>
              <a:rPr lang="en" sz="1100"/>
              <a:t> operations.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Medical devices</a:t>
            </a:r>
            <a:r>
              <a:rPr lang="en" sz="1100"/>
              <a:t> that require delicate and rhythmic movements.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Scientific instruments</a:t>
            </a:r>
            <a:r>
              <a:rPr lang="en" sz="1100"/>
              <a:t> that demand fine vibration control.</a:t>
            </a:r>
            <a:endParaRPr b="1" sz="1100"/>
          </a:p>
        </p:txBody>
      </p:sp>
      <p:sp>
        <p:nvSpPr>
          <p:cNvPr id="214" name="Google Shape;214;p36"/>
          <p:cNvSpPr txBox="1"/>
          <p:nvPr/>
        </p:nvSpPr>
        <p:spPr>
          <a:xfrm>
            <a:off x="5084225" y="3179750"/>
            <a:ext cx="36321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Translational Motion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 </a:t>
            </a:r>
            <a:r>
              <a:rPr b="1" lang="en" sz="1100"/>
              <a:t>swinging of a robotic arm</a:t>
            </a:r>
            <a:r>
              <a:rPr lang="en" sz="1100"/>
              <a:t> in sanding or polishing operations.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Vibrating robots</a:t>
            </a:r>
            <a:r>
              <a:rPr lang="en" sz="1100"/>
              <a:t> used for cleaning or removing debris.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Vibratory feeders</a:t>
            </a:r>
            <a:r>
              <a:rPr lang="en" sz="1100"/>
              <a:t>, which use oscillation to sort or move parts.</a:t>
            </a:r>
            <a:endParaRPr b="1" sz="1100"/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1050" y="1197300"/>
            <a:ext cx="4398450" cy="18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21" name="Google Shape;221;p37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Articulated Motion</a:t>
            </a:r>
            <a:endParaRPr b="1" sz="700"/>
          </a:p>
        </p:txBody>
      </p:sp>
      <p:sp>
        <p:nvSpPr>
          <p:cNvPr id="222" name="Google Shape;222;p37"/>
          <p:cNvSpPr txBox="1"/>
          <p:nvPr/>
        </p:nvSpPr>
        <p:spPr>
          <a:xfrm>
            <a:off x="431138" y="1657550"/>
            <a:ext cx="42957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Articulated motion refers to the movement of a robot's joints or limbs, enabling complex, flexible, and human-like motion. It mimics how the human body moves using multiple joints and segments</a:t>
            </a:r>
            <a:endParaRPr b="1" sz="1100"/>
          </a:p>
        </p:txBody>
      </p:sp>
      <p:sp>
        <p:nvSpPr>
          <p:cNvPr id="223" name="Google Shape;223;p37"/>
          <p:cNvSpPr txBox="1"/>
          <p:nvPr/>
        </p:nvSpPr>
        <p:spPr>
          <a:xfrm>
            <a:off x="431150" y="3069075"/>
            <a:ext cx="45909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Mechanisms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Achieved using </a:t>
            </a:r>
            <a:r>
              <a:rPr b="1" lang="en" sz="1100"/>
              <a:t>actuators</a:t>
            </a:r>
            <a:r>
              <a:rPr lang="en" sz="1100"/>
              <a:t> like motors or hydraulic cylinders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Joints used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Revolute</a:t>
            </a:r>
            <a:r>
              <a:rPr lang="en" sz="1100"/>
              <a:t> (rotational)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Prismatic</a:t>
            </a:r>
            <a:r>
              <a:rPr lang="en" sz="1100"/>
              <a:t> (linear)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Spherical</a:t>
            </a:r>
            <a:r>
              <a:rPr lang="en" sz="1100"/>
              <a:t> (multi-directional)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Universal</a:t>
            </a:r>
            <a:r>
              <a:rPr lang="en" sz="1100"/>
              <a:t> (multi-axis rotation)</a:t>
            </a:r>
            <a:endParaRPr sz="1100"/>
          </a:p>
        </p:txBody>
      </p:sp>
      <p:sp>
        <p:nvSpPr>
          <p:cNvPr id="224" name="Google Shape;224;p37"/>
          <p:cNvSpPr txBox="1"/>
          <p:nvPr/>
        </p:nvSpPr>
        <p:spPr>
          <a:xfrm>
            <a:off x="5105750" y="3402125"/>
            <a:ext cx="36321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Humanoid robot</a:t>
            </a:r>
            <a:r>
              <a:rPr lang="en" sz="1100"/>
              <a:t>: Moves arms, legs, and head to interact with surrounding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Snake-like robot</a:t>
            </a:r>
            <a:r>
              <a:rPr lang="en" sz="1100"/>
              <a:t>: Flexes and extends to navigate tight spaces</a:t>
            </a:r>
            <a:endParaRPr b="1" sz="1100"/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5475" y="1017800"/>
            <a:ext cx="2430000" cy="25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31" name="Google Shape;231;p38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Locomotion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Motion</a:t>
            </a:r>
            <a:endParaRPr b="1" sz="700"/>
          </a:p>
        </p:txBody>
      </p:sp>
      <p:sp>
        <p:nvSpPr>
          <p:cNvPr id="232" name="Google Shape;232;p38"/>
          <p:cNvSpPr txBox="1"/>
          <p:nvPr/>
        </p:nvSpPr>
        <p:spPr>
          <a:xfrm>
            <a:off x="431138" y="1657550"/>
            <a:ext cx="4295700" cy="3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Locomotion is the ability of a robot to </a:t>
            </a:r>
            <a:r>
              <a:rPr b="1" lang="en" sz="1100"/>
              <a:t>move</a:t>
            </a:r>
            <a:r>
              <a:rPr lang="en" sz="1100"/>
              <a:t> or </a:t>
            </a:r>
            <a:r>
              <a:rPr b="1" lang="en" sz="1100"/>
              <a:t>change position/orientation</a:t>
            </a:r>
            <a:r>
              <a:rPr lang="en" sz="1100"/>
              <a:t> relative to its environment.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Mechanisms of Locomotion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Wheels</a:t>
            </a:r>
            <a:r>
              <a:rPr lang="en" sz="1100"/>
              <a:t> – Fast, efficient on flat surfaces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Tracks</a:t>
            </a:r>
            <a:r>
              <a:rPr lang="en" sz="1100"/>
              <a:t> – Better for rough terrain and climbing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Legs</a:t>
            </a:r>
            <a:r>
              <a:rPr lang="en" sz="1100"/>
              <a:t> – Walk, crawl, or jump on uneven terrain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Propellers</a:t>
            </a:r>
            <a:r>
              <a:rPr lang="en" sz="1100"/>
              <a:t> – Enable aerial robots (e.g., drones) to fly and hover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Key Advantages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Enables </a:t>
            </a:r>
            <a:r>
              <a:rPr b="1" lang="en" sz="1100"/>
              <a:t>mobility</a:t>
            </a:r>
            <a:r>
              <a:rPr lang="en" sz="1100"/>
              <a:t> and </a:t>
            </a:r>
            <a:r>
              <a:rPr b="1" lang="en" sz="1100"/>
              <a:t>flexibility</a:t>
            </a:r>
            <a:r>
              <a:rPr lang="en" sz="1100"/>
              <a:t> across varied environments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Can combine with </a:t>
            </a:r>
            <a:r>
              <a:rPr b="1" lang="en" sz="1100"/>
              <a:t>articulated</a:t>
            </a:r>
            <a:r>
              <a:rPr lang="en" sz="1100"/>
              <a:t> or </a:t>
            </a:r>
            <a:r>
              <a:rPr b="1" lang="en" sz="1100"/>
              <a:t>oscillatory motion</a:t>
            </a:r>
            <a:r>
              <a:rPr lang="en" sz="1100"/>
              <a:t> for advanced tasks</a:t>
            </a:r>
            <a:endParaRPr sz="1100"/>
          </a:p>
        </p:txBody>
      </p:sp>
      <p:sp>
        <p:nvSpPr>
          <p:cNvPr id="233" name="Google Shape;233;p38"/>
          <p:cNvSpPr txBox="1"/>
          <p:nvPr/>
        </p:nvSpPr>
        <p:spPr>
          <a:xfrm>
            <a:off x="5091400" y="3653200"/>
            <a:ext cx="36321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Wheel encoders for navigation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Force sensors for balance in legged robots</a:t>
            </a:r>
            <a:endParaRPr b="1" sz="1100"/>
          </a:p>
        </p:txBody>
      </p:sp>
      <p:pic>
        <p:nvPicPr>
          <p:cNvPr id="234" name="Google Shape;2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800" y="1182038"/>
            <a:ext cx="4059499" cy="23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40" name="Google Shape;240;p39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Helical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241" name="Google Shape;241;p39"/>
          <p:cNvSpPr txBox="1"/>
          <p:nvPr/>
        </p:nvSpPr>
        <p:spPr>
          <a:xfrm>
            <a:off x="431138" y="1657550"/>
            <a:ext cx="4295700" cy="29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is type of motion where there is combination of both linear and rotational motion.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In this, robot moves along a linear path while rotating on its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Its end effectors traces a screw like pattern.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This motion is achieved by lead screws, ball screws, or worm gears.</a:t>
            </a:r>
            <a:br>
              <a:rPr lang="en" sz="1100"/>
            </a:br>
            <a:br>
              <a:rPr lang="en" sz="1100"/>
            </a:b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Advantages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gives high degree of precision and accuracy.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Helical motion can perform complex tasks like robotic surgery or micro-manufacturing easily.</a:t>
            </a:r>
            <a:endParaRPr sz="1100"/>
          </a:p>
        </p:txBody>
      </p:sp>
      <p:sp>
        <p:nvSpPr>
          <p:cNvPr id="242" name="Google Shape;242;p39"/>
          <p:cNvSpPr txBox="1"/>
          <p:nvPr/>
        </p:nvSpPr>
        <p:spPr>
          <a:xfrm>
            <a:off x="5091400" y="3653200"/>
            <a:ext cx="36321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Drilling, Milling, Cutting etc.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Machining , Manufacturing etc.</a:t>
            </a:r>
            <a:endParaRPr sz="1100"/>
          </a:p>
        </p:txBody>
      </p:sp>
      <p:pic>
        <p:nvPicPr>
          <p:cNvPr id="243" name="Google Shape;2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938" y="1188450"/>
            <a:ext cx="4112364" cy="2094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249" name="Google Shape;249;p40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Perpendicular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250" name="Google Shape;250;p40"/>
          <p:cNvSpPr txBox="1"/>
          <p:nvPr/>
        </p:nvSpPr>
        <p:spPr>
          <a:xfrm>
            <a:off x="431138" y="1657550"/>
            <a:ext cx="4295700" cy="29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is type of motion where a point moves at 90 degree with respect to the contact point.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In this, robot moves along in a direction that is perpendicular to a </a:t>
            </a:r>
            <a:r>
              <a:rPr lang="en" sz="1100"/>
              <a:t>specific reference point or axis.r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Its end effectors traces a screw like pattern.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This motion is achieved by linear actuators, rotary actuators, servo motors etc.</a:t>
            </a:r>
            <a:br>
              <a:rPr lang="en" sz="1100"/>
            </a:br>
            <a:br>
              <a:rPr lang="en" sz="1100"/>
            </a:b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Advantages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gives high degree of precision and accuracy.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Helical motion can perform complex tasks like robotic surgery or micro-manufacturing easily.</a:t>
            </a:r>
            <a:endParaRPr sz="1100"/>
          </a:p>
        </p:txBody>
      </p:sp>
      <p:sp>
        <p:nvSpPr>
          <p:cNvPr id="251" name="Google Shape;251;p40"/>
          <p:cNvSpPr txBox="1"/>
          <p:nvPr/>
        </p:nvSpPr>
        <p:spPr>
          <a:xfrm>
            <a:off x="5091400" y="3653200"/>
            <a:ext cx="36321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Drilling </a:t>
            </a:r>
            <a:endParaRPr sz="1100"/>
          </a:p>
        </p:txBody>
      </p:sp>
      <p:pic>
        <p:nvPicPr>
          <p:cNvPr id="252" name="Google Shape;2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1700" y="1364124"/>
            <a:ext cx="4151501" cy="1699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