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  <p:embeddedFont>
      <p:font typeface="Lexend Light"/>
      <p:regular r:id="rId23"/>
      <p:bold r:id="rId24"/>
    </p:embeddedFont>
    <p:embeddedFont>
      <p:font typeface="Lexend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LexendLight-bold.fntdata"/><Relationship Id="rId23" Type="http://schemas.openxmlformats.org/officeDocument/2006/relationships/font" Target="fonts/Lexend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exend-bold.fntdata"/><Relationship Id="rId25" Type="http://schemas.openxmlformats.org/officeDocument/2006/relationships/font" Target="fonts/Lexen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c7cb5c2a6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c7cb5c2a6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c7cb5c2a6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c7cb5c2a6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c7cb5c2a6_2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c7cb5c2a6_2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6c7cb5c2a6_2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6c7cb5c2a6_2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6c7cb5c2a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6c7cb5c2a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6c7cb5c2a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6c7cb5c2a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6c7cb5c2a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6c7cb5c2a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6bc2c9bc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6bc2c9bc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bc2c9bcd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bc2c9bcd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6bc2c9bcd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6bc2c9bcd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6bc2c9bcd9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6bc2c9bcd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6c7cb5c2a6_2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6c7cb5c2a6_2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ySyTBMCptaA" TargetMode="External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-Xb18nmQR8c" TargetMode="External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2TGPh-sOyzw" TargetMode="External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D6CC9"/>
            </a:gs>
            <a:gs pos="100000">
              <a:srgbClr val="2F3975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3114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3: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Concepts in </a:t>
            </a:r>
            <a:r>
              <a:rPr b="1" lang="en" sz="4380"/>
              <a:t>Robotics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- 1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Understanding the Concept of Robotics</a:t>
            </a:r>
            <a:endParaRPr b="1" sz="2900"/>
          </a:p>
        </p:txBody>
      </p:sp>
      <p:sp>
        <p:nvSpPr>
          <p:cNvPr id="138" name="Google Shape;138;p26"/>
          <p:cNvSpPr txBox="1"/>
          <p:nvPr/>
        </p:nvSpPr>
        <p:spPr>
          <a:xfrm>
            <a:off x="421950" y="1770450"/>
            <a:ext cx="7709700" cy="27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900"/>
              <a:t>Key Components: Motion, Joints, and Links</a:t>
            </a:r>
            <a:endParaRPr b="1" sz="19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Manipulation:</a:t>
            </a:r>
            <a:r>
              <a:rPr lang="en" sz="1300"/>
              <a:t> Enables robots to pick, move, or assemble objects (e.g., robotic arms).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Mobility:</a:t>
            </a:r>
            <a:r>
              <a:rPr lang="en" sz="1300"/>
              <a:t> Allows robots to navigate environments (wheeled, legged robots).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Precision:</a:t>
            </a:r>
            <a:r>
              <a:rPr lang="en" sz="1300"/>
              <a:t> Ensures high accuracy in tasks like microsurgery or electronics assembly.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Versatility:</a:t>
            </a:r>
            <a:r>
              <a:rPr lang="en" sz="1300"/>
              <a:t> Multiple joints/links help switch tools for tasks like welding, painting.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Safety:</a:t>
            </a:r>
            <a:r>
              <a:rPr lang="en" sz="1300"/>
              <a:t> Motion planning and sensors prevent collisions and ensure safe interaction.</a:t>
            </a:r>
            <a:endParaRPr sz="2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421950" y="1159400"/>
            <a:ext cx="749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order to make robots work, there are some key components that are required: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7750" y="1504700"/>
            <a:ext cx="3105274" cy="245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7"/>
          <p:cNvSpPr txBox="1"/>
          <p:nvPr>
            <p:ph type="title"/>
          </p:nvPr>
        </p:nvSpPr>
        <p:spPr>
          <a:xfrm>
            <a:off x="311700" y="37272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Understanding the Concept of Robotics</a:t>
            </a:r>
            <a:endParaRPr b="1" sz="2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151" name="Google Shape;151;p28"/>
          <p:cNvSpPr txBox="1"/>
          <p:nvPr/>
        </p:nvSpPr>
        <p:spPr>
          <a:xfrm>
            <a:off x="393875" y="1060625"/>
            <a:ext cx="243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Linear Motion</a:t>
            </a:r>
            <a:endParaRPr b="1" sz="700"/>
          </a:p>
        </p:txBody>
      </p:sp>
      <p:sp>
        <p:nvSpPr>
          <p:cNvPr id="152" name="Google Shape;152;p28"/>
          <p:cNvSpPr txBox="1"/>
          <p:nvPr/>
        </p:nvSpPr>
        <p:spPr>
          <a:xfrm>
            <a:off x="431138" y="1657575"/>
            <a:ext cx="42957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What is Linear Motion?</a:t>
            </a:r>
            <a:endParaRPr b="1" sz="15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Also called </a:t>
            </a:r>
            <a:r>
              <a:rPr b="1" lang="en" sz="1100"/>
              <a:t>translational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Refers to movement in a </a:t>
            </a:r>
            <a:r>
              <a:rPr b="1" lang="en" sz="1100"/>
              <a:t>straight line</a:t>
            </a:r>
            <a:r>
              <a:rPr lang="en" sz="1100"/>
              <a:t>, not around an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Moves </a:t>
            </a:r>
            <a:r>
              <a:rPr b="1" lang="en" sz="1100"/>
              <a:t>robot links or end effectors</a:t>
            </a:r>
            <a:r>
              <a:rPr lang="en" sz="1100"/>
              <a:t> along a direct path</a:t>
            </a:r>
            <a:endParaRPr b="1" sz="1100"/>
          </a:p>
        </p:txBody>
      </p:sp>
      <p:sp>
        <p:nvSpPr>
          <p:cNvPr id="153" name="Google Shape;153;p28"/>
          <p:cNvSpPr txBox="1"/>
          <p:nvPr/>
        </p:nvSpPr>
        <p:spPr>
          <a:xfrm>
            <a:off x="431138" y="2925125"/>
            <a:ext cx="49614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How Is Linear Motion Achieved?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Prismatic Joints:</a:t>
            </a:r>
            <a:r>
              <a:rPr lang="en" sz="1100"/>
              <a:t> Allow linear movement along one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Linear Actuators:</a:t>
            </a:r>
            <a:r>
              <a:rPr lang="en" sz="1100"/>
              <a:t> </a:t>
            </a:r>
            <a:br>
              <a:rPr lang="en" sz="1100"/>
            </a:br>
            <a:r>
              <a:rPr lang="en" sz="1100"/>
              <a:t>- Convert rotational motion into linear motion</a:t>
            </a:r>
            <a:br>
              <a:rPr lang="en" sz="1100"/>
            </a:br>
            <a:r>
              <a:rPr lang="en" sz="1100"/>
              <a:t>- Use motors, gears, and rails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Sliding Mechanisms:</a:t>
            </a:r>
            <a:r>
              <a:rPr lang="en" sz="1100"/>
              <a:t> Provide smooth linear displacement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Wheels or Tracks:</a:t>
            </a:r>
            <a:r>
              <a:rPr lang="en" sz="1100"/>
              <a:t> Enable straight-line mobility in mobile robots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28"/>
          <p:cNvSpPr txBox="1"/>
          <p:nvPr/>
        </p:nvSpPr>
        <p:spPr>
          <a:xfrm>
            <a:off x="5162963" y="2310800"/>
            <a:ext cx="3549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 robotic arm </a:t>
            </a:r>
            <a:r>
              <a:rPr b="1" lang="en" sz="1100"/>
              <a:t>moving up and down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 wheeled robot </a:t>
            </a:r>
            <a:r>
              <a:rPr b="1" lang="en" sz="1100"/>
              <a:t>moving forward/backward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 robot on a </a:t>
            </a:r>
            <a:r>
              <a:rPr b="1" lang="en" sz="1100"/>
              <a:t>conveyor belt</a:t>
            </a:r>
            <a:r>
              <a:rPr lang="en" sz="1100"/>
              <a:t> placing parts</a:t>
            </a:r>
            <a:br>
              <a:rPr lang="en" sz="1100"/>
            </a:b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Linear Motion</a:t>
            </a:r>
            <a:endParaRPr b="1" sz="2900"/>
          </a:p>
        </p:txBody>
      </p:sp>
      <p:pic>
        <p:nvPicPr>
          <p:cNvPr descr="Tags: Concept&#10;Talent: Robert Cowan" id="160" name="Google Shape;160;p29" title="Robotics 101: Episode 3 - Linear Mo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2300" y="1155650"/>
            <a:ext cx="5997725" cy="337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166" name="Google Shape;166;p30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Rotational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Motion</a:t>
            </a:r>
            <a:endParaRPr b="1" sz="700"/>
          </a:p>
        </p:txBody>
      </p:sp>
      <p:sp>
        <p:nvSpPr>
          <p:cNvPr id="167" name="Google Shape;167;p30"/>
          <p:cNvSpPr txBox="1"/>
          <p:nvPr/>
        </p:nvSpPr>
        <p:spPr>
          <a:xfrm>
            <a:off x="431138" y="1657575"/>
            <a:ext cx="42957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What is Rotational Motion?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Also known as </a:t>
            </a:r>
            <a:r>
              <a:rPr b="1" lang="en" sz="1100"/>
              <a:t>angular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Involves movement </a:t>
            </a:r>
            <a:r>
              <a:rPr b="1" lang="en" sz="1100"/>
              <a:t>around a fixed point or axis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Common in </a:t>
            </a:r>
            <a:r>
              <a:rPr b="1" lang="en" sz="1100"/>
              <a:t>robotic arms, wheels, joints, and cameras</a:t>
            </a:r>
            <a:endParaRPr b="1" sz="1500"/>
          </a:p>
        </p:txBody>
      </p:sp>
      <p:sp>
        <p:nvSpPr>
          <p:cNvPr id="168" name="Google Shape;168;p30"/>
          <p:cNvSpPr txBox="1"/>
          <p:nvPr/>
        </p:nvSpPr>
        <p:spPr>
          <a:xfrm>
            <a:off x="431138" y="2925125"/>
            <a:ext cx="49614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How Is Rotational Motion Achieved?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Revolute Joints (Rotary Joints):</a:t>
            </a:r>
            <a:br>
              <a:rPr b="1" lang="en" sz="1100"/>
            </a:br>
            <a:r>
              <a:rPr lang="en" sz="1100"/>
              <a:t> Allow rotation around one axis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Rotary Actuators:</a:t>
            </a:r>
            <a:br>
              <a:rPr b="1" lang="en" sz="1100"/>
            </a:br>
            <a:r>
              <a:rPr lang="en" sz="1100"/>
              <a:t> Motors and gears generate rotation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Gears &amp; Linkages:</a:t>
            </a:r>
            <a:br>
              <a:rPr b="1" lang="en" sz="1100"/>
            </a:br>
            <a:r>
              <a:rPr lang="en" sz="1100"/>
              <a:t> Transfer rotational motion to different parts of the robot</a:t>
            </a:r>
            <a:endParaRPr b="1" sz="1100"/>
          </a:p>
        </p:txBody>
      </p:sp>
      <p:sp>
        <p:nvSpPr>
          <p:cNvPr id="169" name="Google Shape;169;p30"/>
          <p:cNvSpPr txBox="1"/>
          <p:nvPr/>
        </p:nvSpPr>
        <p:spPr>
          <a:xfrm>
            <a:off x="4976613" y="2226950"/>
            <a:ext cx="3549900" cy="14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 of Rotational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Robotic arm </a:t>
            </a:r>
            <a:r>
              <a:rPr b="1" lang="en" sz="1100"/>
              <a:t>rotating at a joint</a:t>
            </a:r>
            <a:r>
              <a:rPr lang="en" sz="1100"/>
              <a:t> to change angle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Gripper </a:t>
            </a:r>
            <a:r>
              <a:rPr b="1" lang="en" sz="1100"/>
              <a:t>rotating</a:t>
            </a:r>
            <a:r>
              <a:rPr lang="en" sz="1100"/>
              <a:t> to grasp an object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Camera </a:t>
            </a:r>
            <a:r>
              <a:rPr b="1" lang="en" sz="1100"/>
              <a:t>pivoting</a:t>
            </a:r>
            <a:r>
              <a:rPr lang="en" sz="1100"/>
              <a:t> for inspection or surveillance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Robot </a:t>
            </a:r>
            <a:r>
              <a:rPr b="1" lang="en" sz="1100"/>
              <a:t>rotating tools</a:t>
            </a:r>
            <a:r>
              <a:rPr lang="en" sz="1100"/>
              <a:t> for welding or painting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Rotational </a:t>
            </a:r>
            <a:r>
              <a:rPr b="1" lang="en" sz="2900"/>
              <a:t>Motion</a:t>
            </a:r>
            <a:endParaRPr b="1" sz="2900"/>
          </a:p>
        </p:txBody>
      </p:sp>
      <p:pic>
        <p:nvPicPr>
          <p:cNvPr descr="The 7-DOF integrated robot consists of a 4-DOF robotic wrist mechanism and a Kuka LBR IIWA 7 R800 (in collaboration with BAU)&#10;&#10;Related work: https://ieeexplore.ieee.org/abstract/document/8452712&#10;&#10;#Robotics #SurgicalRobot #Manipulation #Control #ForceEstimation" id="175" name="Google Shape;175;p31" title="Rotational Motion Conducted by the 7-DOF Integrated Laparoscopic Surgery Robo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8150" y="1220450"/>
            <a:ext cx="5407675" cy="304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181" name="Google Shape;181;p32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Reciprocating Motion</a:t>
            </a:r>
            <a:endParaRPr b="1" sz="700"/>
          </a:p>
        </p:txBody>
      </p:sp>
      <p:sp>
        <p:nvSpPr>
          <p:cNvPr id="182" name="Google Shape;182;p32"/>
          <p:cNvSpPr txBox="1"/>
          <p:nvPr/>
        </p:nvSpPr>
        <p:spPr>
          <a:xfrm>
            <a:off x="431138" y="1657575"/>
            <a:ext cx="42957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Definition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Reciprocating motion refers to the </a:t>
            </a:r>
            <a:r>
              <a:rPr b="1" lang="en" sz="1100"/>
              <a:t>back-and-forth linear movement</a:t>
            </a:r>
            <a:r>
              <a:rPr lang="en" sz="1100"/>
              <a:t> of a robotic component or mechanism.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It involves alternating motion between </a:t>
            </a:r>
            <a:r>
              <a:rPr b="1" lang="en" sz="1100"/>
              <a:t>two fixed points along a straight path</a:t>
            </a:r>
            <a:r>
              <a:rPr lang="en" sz="1100"/>
              <a:t>.</a:t>
            </a:r>
            <a:endParaRPr b="1" sz="1100"/>
          </a:p>
        </p:txBody>
      </p:sp>
      <p:sp>
        <p:nvSpPr>
          <p:cNvPr id="183" name="Google Shape;183;p32"/>
          <p:cNvSpPr txBox="1"/>
          <p:nvPr/>
        </p:nvSpPr>
        <p:spPr>
          <a:xfrm>
            <a:off x="431152" y="3176700"/>
            <a:ext cx="57861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How It Works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Mechan</a:t>
            </a:r>
            <a:r>
              <a:rPr b="1" lang="en" sz="1100"/>
              <a:t>i</a:t>
            </a:r>
            <a:r>
              <a:rPr b="1" lang="en" sz="1100"/>
              <a:t>sms Used:</a:t>
            </a:r>
            <a:endParaRPr b="1"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n" sz="1100"/>
              <a:t>Slider-Crank Mechanism</a:t>
            </a:r>
            <a:br>
              <a:rPr b="1" lang="en" sz="1100"/>
            </a:br>
            <a:r>
              <a:rPr lang="en" sz="1100"/>
              <a:t> Converts </a:t>
            </a:r>
            <a:r>
              <a:rPr b="1" lang="en" sz="1100"/>
              <a:t>rotational motion</a:t>
            </a:r>
            <a:r>
              <a:rPr lang="en" sz="1100"/>
              <a:t> into </a:t>
            </a:r>
            <a:r>
              <a:rPr b="1" lang="en" sz="1100"/>
              <a:t>linear reciprocating motion</a:t>
            </a:r>
            <a:r>
              <a:rPr lang="en" sz="1100"/>
              <a:t>.</a:t>
            </a:r>
            <a:endParaRPr sz="11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Often involves a </a:t>
            </a:r>
            <a:r>
              <a:rPr b="1" lang="en" sz="1100"/>
              <a:t>rotating crank</a:t>
            </a:r>
            <a:r>
              <a:rPr lang="en" sz="1100"/>
              <a:t> connected to a </a:t>
            </a:r>
            <a:r>
              <a:rPr b="1" lang="en" sz="1100"/>
              <a:t>linear slider</a:t>
            </a:r>
            <a:endParaRPr sz="1100"/>
          </a:p>
        </p:txBody>
      </p:sp>
      <p:sp>
        <p:nvSpPr>
          <p:cNvPr id="184" name="Google Shape;184;p32"/>
          <p:cNvSpPr txBox="1"/>
          <p:nvPr/>
        </p:nvSpPr>
        <p:spPr>
          <a:xfrm>
            <a:off x="4976613" y="2226950"/>
            <a:ext cx="3549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 of Reciprocating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Assembly Lines</a:t>
            </a:r>
            <a:r>
              <a:rPr lang="en" sz="1100"/>
              <a:t> – Repeated linear actions like pressing, cutting, or inserting.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Piston Engines</a:t>
            </a:r>
            <a:r>
              <a:rPr lang="en" sz="1100"/>
              <a:t> – Convert combustion energy into rotational motion.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Reciprocating </a:t>
            </a:r>
            <a:r>
              <a:rPr b="1" lang="en" sz="2900"/>
              <a:t>Motion</a:t>
            </a:r>
            <a:endParaRPr b="1" sz="2900"/>
          </a:p>
        </p:txBody>
      </p:sp>
      <p:pic>
        <p:nvPicPr>
          <p:cNvPr descr="For DIY Design, Dynamic Advertising Design and Experiment.&#10;https://www.amazon.com/dp/B0B4RWNVVM" id="190" name="Google Shape;190;p33" title="Reciprocating Swing Moto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3175" y="1170200"/>
            <a:ext cx="5397650" cy="303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Concepts of Motion in Robotics with Examples</a:t>
            </a:r>
            <a:endParaRPr b="1" sz="2900"/>
          </a:p>
        </p:txBody>
      </p:sp>
      <p:sp>
        <p:nvSpPr>
          <p:cNvPr id="196" name="Google Shape;196;p34"/>
          <p:cNvSpPr txBox="1"/>
          <p:nvPr/>
        </p:nvSpPr>
        <p:spPr>
          <a:xfrm>
            <a:off x="393875" y="1060625"/>
            <a:ext cx="383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Translational </a:t>
            </a:r>
            <a:r>
              <a:rPr b="1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Motion</a:t>
            </a:r>
            <a:endParaRPr b="1" sz="700"/>
          </a:p>
        </p:txBody>
      </p:sp>
      <p:sp>
        <p:nvSpPr>
          <p:cNvPr id="197" name="Google Shape;197;p34"/>
          <p:cNvSpPr txBox="1"/>
          <p:nvPr/>
        </p:nvSpPr>
        <p:spPr>
          <a:xfrm>
            <a:off x="431138" y="1657575"/>
            <a:ext cx="42957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What Is Translational Motion?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Movement of a robot or its parts </a:t>
            </a:r>
            <a:r>
              <a:rPr b="1" lang="en" sz="1100"/>
              <a:t>along a straight line</a:t>
            </a:r>
            <a:r>
              <a:rPr lang="en" sz="1100"/>
              <a:t>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No rotation or pivoting</a:t>
            </a:r>
            <a:r>
              <a:rPr lang="en" sz="1100"/>
              <a:t>—pure linear motion.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Example: Like a </a:t>
            </a:r>
            <a:r>
              <a:rPr b="1" lang="en" sz="1100"/>
              <a:t>train on a track</a:t>
            </a:r>
            <a:r>
              <a:rPr lang="en" sz="1100"/>
              <a:t> or </a:t>
            </a:r>
            <a:r>
              <a:rPr b="1" lang="en" sz="1100"/>
              <a:t>car on a road</a:t>
            </a:r>
            <a:r>
              <a:rPr lang="en" sz="1100"/>
              <a:t>.</a:t>
            </a:r>
            <a:endParaRPr b="1" sz="1100"/>
          </a:p>
        </p:txBody>
      </p:sp>
      <p:sp>
        <p:nvSpPr>
          <p:cNvPr id="198" name="Google Shape;198;p34"/>
          <p:cNvSpPr txBox="1"/>
          <p:nvPr/>
        </p:nvSpPr>
        <p:spPr>
          <a:xfrm>
            <a:off x="431152" y="3176700"/>
            <a:ext cx="57861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How It’s Achieved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Prism</a:t>
            </a:r>
            <a:r>
              <a:rPr b="1" lang="en" sz="1100"/>
              <a:t>a</a:t>
            </a:r>
            <a:r>
              <a:rPr b="1" lang="en" sz="1100"/>
              <a:t>tic Joints (Slider Joints)</a:t>
            </a:r>
            <a:br>
              <a:rPr b="1" lang="en" sz="1100"/>
            </a:br>
            <a:r>
              <a:rPr lang="en" sz="1100"/>
              <a:t> Enable motion along a single axis.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Linear Actuators</a:t>
            </a:r>
            <a:br>
              <a:rPr b="1" lang="en" sz="1100"/>
            </a:br>
            <a:r>
              <a:rPr lang="en" sz="1100"/>
              <a:t> Use motors/gears to move in one or multiple directions.</a:t>
            </a:r>
            <a:endParaRPr b="1" sz="1100"/>
          </a:p>
        </p:txBody>
      </p:sp>
      <p:sp>
        <p:nvSpPr>
          <p:cNvPr id="199" name="Google Shape;199;p34"/>
          <p:cNvSpPr txBox="1"/>
          <p:nvPr/>
        </p:nvSpPr>
        <p:spPr>
          <a:xfrm>
            <a:off x="4976613" y="2226950"/>
            <a:ext cx="3549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Examples of Translational Motion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Medical Robotics</a:t>
            </a:r>
            <a:r>
              <a:rPr lang="en" sz="1100"/>
              <a:t>: Deliver medication or perform linear surgical tasks.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Manufacturing</a:t>
            </a:r>
            <a:r>
              <a:rPr lang="en" sz="1100"/>
              <a:t>: Move along a conveyor to pick/place parts.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Translational </a:t>
            </a:r>
            <a:r>
              <a:rPr b="1" lang="en" sz="2900"/>
              <a:t>Motion</a:t>
            </a:r>
            <a:endParaRPr b="1" sz="2900"/>
          </a:p>
        </p:txBody>
      </p:sp>
      <p:pic>
        <p:nvPicPr>
          <p:cNvPr id="205" name="Google Shape;20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1650" y="1176200"/>
            <a:ext cx="7024577" cy="326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6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