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5143500" cx="9144000"/>
  <p:notesSz cx="6858000" cy="9144000"/>
  <p:embeddedFontLst>
    <p:embeddedFont>
      <p:font typeface="Roboto"/>
      <p:regular r:id="rId22"/>
      <p:bold r:id="rId23"/>
      <p:italic r:id="rId24"/>
      <p:boldItalic r:id="rId25"/>
    </p:embeddedFont>
    <p:embeddedFont>
      <p:font typeface="Lexend Light"/>
      <p:regular r:id="rId26"/>
      <p:bold r:id="rId27"/>
    </p:embeddedFont>
    <p:embeddedFont>
      <p:font typeface="Lexend"/>
      <p:regular r:id="rId28"/>
      <p:bold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Roboto-regular.fntdata"/><Relationship Id="rId21" Type="http://schemas.openxmlformats.org/officeDocument/2006/relationships/slide" Target="slides/slide15.xml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LexendLight-regular.fntdata"/><Relationship Id="rId25" Type="http://schemas.openxmlformats.org/officeDocument/2006/relationships/font" Target="fonts/Roboto-boldItalic.fntdata"/><Relationship Id="rId28" Type="http://schemas.openxmlformats.org/officeDocument/2006/relationships/font" Target="fonts/Lexend-regular.fntdata"/><Relationship Id="rId27" Type="http://schemas.openxmlformats.org/officeDocument/2006/relationships/font" Target="fonts/LexendLight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Lexend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55f7e26d82_5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55f7e26d82_5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55f7e26d82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55f7e26d82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55f7e26d82_5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55f7e26d82_5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55f7e26d82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55f7e26d82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55f7e26d82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55f7e26d82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58a32f626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58a32f626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58a32f626f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58a32f626f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58a32f626f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58a32f626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58a32f626f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58a32f626f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58a32f626f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58a32f626f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58a32f626f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58a32f626f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8a32f626f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8a32f626f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58a32f626f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58a32f626f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58a32f626f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58a32f626f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55f7e26d82_5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55f7e26d82_5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4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6" name="Google Shape;56;p14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4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4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4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4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" name="Google Shape;61;p14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15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66" name="Google Shape;66;p15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5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5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5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" name="Google Shape;71;p15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2" name="Google Shape;72;p1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6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75" name="Google Shape;75;p16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6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6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6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6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6" name="Google Shape;86;p17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0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97" name="Google Shape;97;p20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0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0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0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0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" name="Google Shape;102;p20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3" name="Google Shape;103;p2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6" name="Google Shape;10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" name="Google Shape;107;p21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8" name="Google Shape;108;p21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9" name="Google Shape;109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0" name="Google Shape;110;p2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13" name="Google Shape;113;p2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2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6" name="Google Shape;116;p2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1" name="Google Shape;121;p23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3" name="Google Shape;123;p2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oHKCwyUa2rg" TargetMode="External"/><Relationship Id="rId4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5D6CC9"/>
            </a:gs>
            <a:gs pos="100000">
              <a:srgbClr val="2F3975"/>
            </a:gs>
          </a:gsLst>
          <a:lin ang="5400012" scaled="0"/>
        </a:gra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/>
        </p:nvSpPr>
        <p:spPr>
          <a:xfrm>
            <a:off x="1401575" y="1064275"/>
            <a:ext cx="5271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31" name="Google Shape;131;p25"/>
          <p:cNvSpPr txBox="1"/>
          <p:nvPr>
            <p:ph type="ctrTitle"/>
          </p:nvPr>
        </p:nvSpPr>
        <p:spPr>
          <a:xfrm>
            <a:off x="631700" y="1311400"/>
            <a:ext cx="8222100" cy="159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80"/>
              <a:t>Chapter 2: </a:t>
            </a:r>
            <a:endParaRPr b="1" sz="438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80"/>
              <a:t>Robot As A System</a:t>
            </a:r>
            <a:endParaRPr b="1" sz="4380"/>
          </a:p>
        </p:txBody>
      </p:sp>
      <p:sp>
        <p:nvSpPr>
          <p:cNvPr id="132" name="Google Shape;132;p25"/>
          <p:cNvSpPr txBox="1"/>
          <p:nvPr>
            <p:ph idx="1" type="subTitle"/>
          </p:nvPr>
        </p:nvSpPr>
        <p:spPr>
          <a:xfrm>
            <a:off x="631700" y="3008825"/>
            <a:ext cx="3045300" cy="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b="1" lang="en" sz="4700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Part - 1</a:t>
            </a:r>
            <a:endParaRPr b="1" sz="4700">
              <a:solidFill>
                <a:schemeClr val="l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Introduction</a:t>
            </a:r>
            <a:endParaRPr b="1" sz="2900"/>
          </a:p>
        </p:txBody>
      </p:sp>
      <p:sp>
        <p:nvSpPr>
          <p:cNvPr id="138" name="Google Shape;138;p26"/>
          <p:cNvSpPr txBox="1"/>
          <p:nvPr/>
        </p:nvSpPr>
        <p:spPr>
          <a:xfrm>
            <a:off x="412625" y="1323200"/>
            <a:ext cx="77097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-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 this chapter, we will discuss about Building Blocks of Robots and different types of it.</a:t>
            </a:r>
            <a:b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-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We will know about Microbots, Snakebots, Insect-Robots, Industrial Robots and many more.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-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primary objective of this chapter is to provide you knowledge about working and types of robots in present world.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Introduction</a:t>
            </a:r>
            <a:endParaRPr b="1" sz="2900"/>
          </a:p>
        </p:txBody>
      </p:sp>
      <p:sp>
        <p:nvSpPr>
          <p:cNvPr id="144" name="Google Shape;144;p27"/>
          <p:cNvSpPr/>
          <p:nvPr/>
        </p:nvSpPr>
        <p:spPr>
          <a:xfrm>
            <a:off x="213500" y="1787750"/>
            <a:ext cx="885000" cy="464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Given</a:t>
            </a:r>
            <a:br>
              <a:rPr lang="en">
                <a:latin typeface="Roboto"/>
                <a:ea typeface="Roboto"/>
                <a:cs typeface="Roboto"/>
                <a:sym typeface="Roboto"/>
              </a:rPr>
            </a:br>
            <a:r>
              <a:rPr lang="en">
                <a:latin typeface="Roboto"/>
                <a:ea typeface="Roboto"/>
                <a:cs typeface="Roboto"/>
                <a:sym typeface="Roboto"/>
              </a:rPr>
              <a:t>Task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1472050" y="1787750"/>
            <a:ext cx="885000" cy="464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Robot</a:t>
            </a:r>
            <a:br>
              <a:rPr lang="en">
                <a:latin typeface="Roboto"/>
                <a:ea typeface="Roboto"/>
                <a:cs typeface="Roboto"/>
                <a:sym typeface="Roboto"/>
              </a:rPr>
            </a:br>
            <a:r>
              <a:rPr lang="en">
                <a:latin typeface="Roboto"/>
                <a:ea typeface="Roboto"/>
                <a:cs typeface="Roboto"/>
                <a:sym typeface="Roboto"/>
              </a:rPr>
              <a:t>Model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3022625" y="1787750"/>
            <a:ext cx="885000" cy="464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Error Signals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4129500" y="1787750"/>
            <a:ext cx="885000" cy="464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Controller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5450975" y="1787750"/>
            <a:ext cx="885000" cy="464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Actuators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6720600" y="1787750"/>
            <a:ext cx="885000" cy="464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Manipulators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7990225" y="1787750"/>
            <a:ext cx="885000" cy="464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Task</a:t>
            </a:r>
            <a:br>
              <a:rPr lang="en">
                <a:latin typeface="Roboto"/>
                <a:ea typeface="Roboto"/>
                <a:cs typeface="Roboto"/>
                <a:sym typeface="Roboto"/>
              </a:rPr>
            </a:br>
            <a:r>
              <a:rPr lang="en">
                <a:latin typeface="Roboto"/>
                <a:ea typeface="Roboto"/>
                <a:cs typeface="Roboto"/>
                <a:sym typeface="Roboto"/>
              </a:rPr>
              <a:t>Done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4129500" y="2665375"/>
            <a:ext cx="885000" cy="464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Information Processing Unit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2" name="Google Shape;152;p27"/>
          <p:cNvSpPr/>
          <p:nvPr/>
        </p:nvSpPr>
        <p:spPr>
          <a:xfrm>
            <a:off x="5768750" y="2665375"/>
            <a:ext cx="885000" cy="464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Sensors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53" name="Google Shape;153;p27"/>
          <p:cNvCxnSpPr>
            <a:stCxn id="144" idx="3"/>
            <a:endCxn id="145" idx="1"/>
          </p:cNvCxnSpPr>
          <p:nvPr/>
        </p:nvCxnSpPr>
        <p:spPr>
          <a:xfrm>
            <a:off x="1098500" y="2020100"/>
            <a:ext cx="373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4" name="Google Shape;154;p27"/>
          <p:cNvCxnSpPr>
            <a:stCxn id="145" idx="3"/>
          </p:cNvCxnSpPr>
          <p:nvPr/>
        </p:nvCxnSpPr>
        <p:spPr>
          <a:xfrm>
            <a:off x="2357050" y="2020100"/>
            <a:ext cx="212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5" name="Google Shape;155;p27"/>
          <p:cNvCxnSpPr>
            <a:stCxn id="146" idx="3"/>
            <a:endCxn id="147" idx="1"/>
          </p:cNvCxnSpPr>
          <p:nvPr/>
        </p:nvCxnSpPr>
        <p:spPr>
          <a:xfrm>
            <a:off x="3907625" y="2020100"/>
            <a:ext cx="222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6" name="Google Shape;156;p27"/>
          <p:cNvCxnSpPr>
            <a:stCxn id="147" idx="3"/>
            <a:endCxn id="148" idx="1"/>
          </p:cNvCxnSpPr>
          <p:nvPr/>
        </p:nvCxnSpPr>
        <p:spPr>
          <a:xfrm>
            <a:off x="5014500" y="2020100"/>
            <a:ext cx="436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7" name="Google Shape;157;p27"/>
          <p:cNvCxnSpPr>
            <a:stCxn id="148" idx="3"/>
            <a:endCxn id="149" idx="1"/>
          </p:cNvCxnSpPr>
          <p:nvPr/>
        </p:nvCxnSpPr>
        <p:spPr>
          <a:xfrm>
            <a:off x="6335975" y="2020100"/>
            <a:ext cx="384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8" name="Google Shape;158;p27"/>
          <p:cNvCxnSpPr>
            <a:stCxn id="149" idx="3"/>
            <a:endCxn id="150" idx="1"/>
          </p:cNvCxnSpPr>
          <p:nvPr/>
        </p:nvCxnSpPr>
        <p:spPr>
          <a:xfrm>
            <a:off x="7605600" y="2020100"/>
            <a:ext cx="384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9" name="Google Shape;159;p27"/>
          <p:cNvCxnSpPr/>
          <p:nvPr/>
        </p:nvCxnSpPr>
        <p:spPr>
          <a:xfrm flipH="1" rot="10800000">
            <a:off x="2790825" y="2206575"/>
            <a:ext cx="9900" cy="687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0" name="Google Shape;160;p27"/>
          <p:cNvCxnSpPr>
            <a:endCxn id="151" idx="1"/>
          </p:cNvCxnSpPr>
          <p:nvPr/>
        </p:nvCxnSpPr>
        <p:spPr>
          <a:xfrm>
            <a:off x="2779800" y="2893825"/>
            <a:ext cx="1349700" cy="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" name="Google Shape;161;p27"/>
          <p:cNvCxnSpPr>
            <a:stCxn id="151" idx="0"/>
            <a:endCxn id="147" idx="2"/>
          </p:cNvCxnSpPr>
          <p:nvPr/>
        </p:nvCxnSpPr>
        <p:spPr>
          <a:xfrm rot="10800000">
            <a:off x="4572000" y="2252575"/>
            <a:ext cx="0" cy="412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2" name="Google Shape;162;p27"/>
          <p:cNvCxnSpPr>
            <a:stCxn id="152" idx="1"/>
            <a:endCxn id="151" idx="3"/>
          </p:cNvCxnSpPr>
          <p:nvPr/>
        </p:nvCxnSpPr>
        <p:spPr>
          <a:xfrm rot="10800000">
            <a:off x="5014550" y="2897725"/>
            <a:ext cx="754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3" name="Google Shape;163;p27"/>
          <p:cNvCxnSpPr>
            <a:endCxn id="152" idx="3"/>
          </p:cNvCxnSpPr>
          <p:nvPr/>
        </p:nvCxnSpPr>
        <p:spPr>
          <a:xfrm rot="10800000">
            <a:off x="6653750" y="2897725"/>
            <a:ext cx="1800300" cy="29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4" name="Google Shape;164;p27"/>
          <p:cNvCxnSpPr>
            <a:endCxn id="150" idx="2"/>
          </p:cNvCxnSpPr>
          <p:nvPr/>
        </p:nvCxnSpPr>
        <p:spPr>
          <a:xfrm rot="10800000">
            <a:off x="8432725" y="2252450"/>
            <a:ext cx="10500" cy="66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5" name="Google Shape;165;p27"/>
          <p:cNvSpPr/>
          <p:nvPr/>
        </p:nvSpPr>
        <p:spPr>
          <a:xfrm>
            <a:off x="2609288" y="1922450"/>
            <a:ext cx="373500" cy="1953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x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Building Blocks of Robots</a:t>
            </a:r>
            <a:endParaRPr b="1" sz="2900"/>
          </a:p>
        </p:txBody>
      </p:sp>
      <p:sp>
        <p:nvSpPr>
          <p:cNvPr id="171" name="Google Shape;171;p28"/>
          <p:cNvSpPr txBox="1"/>
          <p:nvPr/>
        </p:nvSpPr>
        <p:spPr>
          <a:xfrm>
            <a:off x="821875" y="1301050"/>
            <a:ext cx="63714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has been broken down into these blocks: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-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Mechanical Block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-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Electronic Block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-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Computational Block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Building Blocks of Robots</a:t>
            </a:r>
            <a:endParaRPr b="1" sz="2900"/>
          </a:p>
        </p:txBody>
      </p:sp>
      <p:pic>
        <p:nvPicPr>
          <p:cNvPr descr="Robots have been used in every aspect of manufacturing for years. But now, they are leaving the factory floor and learning to become better at everyday tasks than humans. &#10;&#10;Learn about how current technology is allowing robots to assist humans in all aspects of human life and see how they are built! 🤖&#10;&#10;To get the latest science and technology news, subscribe to our newsletter “The Blueprint” at https://bit.ly/3BDdN5e&#10;&#10;Find out more at: https://bit.ly/3hUX0C1&#10;&#10;#engineering" id="177" name="Google Shape;177;p29" title="How are robots built?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7913" y="1104875"/>
            <a:ext cx="5808175" cy="326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Mechanical Block</a:t>
            </a:r>
            <a:endParaRPr b="1" sz="2900"/>
          </a:p>
        </p:txBody>
      </p:sp>
      <p:sp>
        <p:nvSpPr>
          <p:cNvPr id="183" name="Google Shape;183;p30"/>
          <p:cNvSpPr txBox="1"/>
          <p:nvPr/>
        </p:nvSpPr>
        <p:spPr>
          <a:xfrm>
            <a:off x="423675" y="1312125"/>
            <a:ext cx="6371400" cy="31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The mechanical block refers to the physical components of the robot, such as the body, actuators, and joints.</a:t>
            </a:r>
            <a:br>
              <a:rPr lang="en" sz="1300"/>
            </a:b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It provides the robot with its </a:t>
            </a:r>
            <a:r>
              <a:rPr b="1" lang="en" sz="1300"/>
              <a:t>physical capabilities</a:t>
            </a:r>
            <a:r>
              <a:rPr lang="en" sz="1300"/>
              <a:t>, enabling it to </a:t>
            </a:r>
            <a:r>
              <a:rPr b="1" lang="en" sz="1300"/>
              <a:t>move</a:t>
            </a:r>
            <a:r>
              <a:rPr lang="en" sz="1300"/>
              <a:t> and </a:t>
            </a:r>
            <a:r>
              <a:rPr b="1" lang="en" sz="1300"/>
              <a:t>interact with its environment</a:t>
            </a:r>
            <a:r>
              <a:rPr lang="en" sz="1300"/>
              <a:t>.</a:t>
            </a:r>
            <a:br>
              <a:rPr lang="en" sz="1300"/>
            </a:b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Consists of </a:t>
            </a:r>
            <a:r>
              <a:rPr b="1" lang="en" sz="1300"/>
              <a:t>actuators</a:t>
            </a:r>
            <a:r>
              <a:rPr lang="en" sz="1300"/>
              <a:t> (e.g., motors, hydraulic systems) that generate movement.</a:t>
            </a:r>
            <a:br>
              <a:rPr lang="en" sz="1300"/>
            </a:b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Joints</a:t>
            </a:r>
            <a:r>
              <a:rPr lang="en" sz="1300"/>
              <a:t> connect components and allow flexibility in motion.</a:t>
            </a:r>
            <a:br>
              <a:rPr lang="en" sz="1300"/>
            </a:b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The design depends on factors like </a:t>
            </a:r>
            <a:r>
              <a:rPr b="1" lang="en" sz="1300"/>
              <a:t>weight</a:t>
            </a:r>
            <a:r>
              <a:rPr lang="en" sz="1300"/>
              <a:t>, </a:t>
            </a:r>
            <a:r>
              <a:rPr b="1" lang="en" sz="1300"/>
              <a:t>size</a:t>
            </a:r>
            <a:r>
              <a:rPr lang="en" sz="1300"/>
              <a:t>, and </a:t>
            </a:r>
            <a:r>
              <a:rPr b="1" lang="en" sz="1300"/>
              <a:t>range of movement</a:t>
            </a:r>
            <a:r>
              <a:rPr lang="en" sz="1300"/>
              <a:t> required by the robot.</a:t>
            </a:r>
            <a:endParaRPr sz="2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4" name="Google Shape;18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9000" y="1547638"/>
            <a:ext cx="2044126" cy="204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Mechanical Block</a:t>
            </a:r>
            <a:endParaRPr b="1" sz="2900"/>
          </a:p>
        </p:txBody>
      </p:sp>
      <p:sp>
        <p:nvSpPr>
          <p:cNvPr id="190" name="Google Shape;190;p31"/>
          <p:cNvSpPr txBox="1"/>
          <p:nvPr/>
        </p:nvSpPr>
        <p:spPr>
          <a:xfrm>
            <a:off x="423675" y="1312125"/>
            <a:ext cx="6371400" cy="28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500"/>
              <a:buChar char="●"/>
            </a:pPr>
            <a:r>
              <a:rPr b="1" lang="en" sz="1300"/>
              <a:t>Humanoid robots</a:t>
            </a:r>
            <a:r>
              <a:rPr lang="en" sz="1300"/>
              <a:t>: Require many actuators and joints for human-like movement and walking; complex coordination is needed.</a:t>
            </a:r>
            <a:br>
              <a:rPr lang="en" sz="1300"/>
            </a:br>
            <a:endParaRPr sz="13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" sz="1300"/>
              <a:t>Aerial robots (drones)</a:t>
            </a:r>
            <a:r>
              <a:rPr lang="en" sz="1300"/>
              <a:t>: Require lightweight, compact mechanical blocks with flying-capable actuators.</a:t>
            </a:r>
            <a:br>
              <a:rPr lang="en" sz="1300"/>
            </a:br>
            <a:endParaRPr sz="13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" sz="1300"/>
              <a:t>Underwater robots</a:t>
            </a:r>
            <a:r>
              <a:rPr lang="en" sz="1300"/>
              <a:t>: Need waterproof, buoyant designs with actuators suited for movement in water.</a:t>
            </a:r>
            <a:br>
              <a:rPr lang="en" sz="1300"/>
            </a:br>
            <a:endParaRPr sz="13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" sz="1300"/>
              <a:t>Mobile ground robots</a:t>
            </a:r>
            <a:r>
              <a:rPr lang="en" sz="1300"/>
              <a:t>: Use wheels or tracks for movement on different terrains; design focuses on traction and stability.</a:t>
            </a:r>
            <a:endParaRPr sz="1500"/>
          </a:p>
        </p:txBody>
      </p:sp>
      <p:pic>
        <p:nvPicPr>
          <p:cNvPr id="191" name="Google Shape;191;p31"/>
          <p:cNvPicPr preferRelativeResize="0"/>
          <p:nvPr/>
        </p:nvPicPr>
        <p:blipFill rotWithShape="1">
          <a:blip r:embed="rId3">
            <a:alphaModFix/>
          </a:blip>
          <a:srcRect b="0" l="20948" r="30672" t="10586"/>
          <a:stretch/>
        </p:blipFill>
        <p:spPr>
          <a:xfrm>
            <a:off x="7414400" y="1730725"/>
            <a:ext cx="1227800" cy="168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Electronic </a:t>
            </a:r>
            <a:r>
              <a:rPr b="1" lang="en" sz="2900"/>
              <a:t>Block</a:t>
            </a:r>
            <a:endParaRPr b="1" sz="2900"/>
          </a:p>
        </p:txBody>
      </p:sp>
      <p:sp>
        <p:nvSpPr>
          <p:cNvPr id="197" name="Google Shape;197;p32"/>
          <p:cNvSpPr txBox="1"/>
          <p:nvPr/>
        </p:nvSpPr>
        <p:spPr>
          <a:xfrm>
            <a:off x="423675" y="1312125"/>
            <a:ext cx="6371400" cy="31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Refers to the </a:t>
            </a:r>
            <a:r>
              <a:rPr b="1" lang="en"/>
              <a:t>electronic components</a:t>
            </a:r>
            <a:r>
              <a:rPr lang="en"/>
              <a:t> of the robot, such as </a:t>
            </a:r>
            <a:r>
              <a:rPr b="1" lang="en"/>
              <a:t>sensors</a:t>
            </a:r>
            <a:r>
              <a:rPr lang="en"/>
              <a:t>, </a:t>
            </a:r>
            <a:r>
              <a:rPr b="1" lang="en"/>
              <a:t>microcontrollers</a:t>
            </a:r>
            <a:r>
              <a:rPr lang="en"/>
              <a:t>, and other devices.</a:t>
            </a:r>
            <a:br>
              <a:rPr lang="en"/>
            </a:b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Enables the robot to </a:t>
            </a:r>
            <a:r>
              <a:rPr b="1" lang="en"/>
              <a:t>perceive its environment</a:t>
            </a:r>
            <a:r>
              <a:rPr lang="en"/>
              <a:t> and </a:t>
            </a:r>
            <a:r>
              <a:rPr b="1" lang="en"/>
              <a:t>gather information</a:t>
            </a:r>
            <a:r>
              <a:rPr lang="en"/>
              <a:t>.</a:t>
            </a:r>
            <a:br>
              <a:rPr lang="en"/>
            </a:b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Includes sensors like </a:t>
            </a:r>
            <a:r>
              <a:rPr b="1" lang="en"/>
              <a:t>cameras</a:t>
            </a:r>
            <a:r>
              <a:rPr lang="en"/>
              <a:t>, </a:t>
            </a:r>
            <a:r>
              <a:rPr b="1" lang="en"/>
              <a:t>microphones</a:t>
            </a:r>
            <a:r>
              <a:rPr lang="en"/>
              <a:t>, and </a:t>
            </a:r>
            <a:r>
              <a:rPr b="1" lang="en"/>
              <a:t>lidars</a:t>
            </a:r>
            <a:r>
              <a:rPr lang="en"/>
              <a:t> to detect visual, audio, or spatial data.</a:t>
            </a:r>
            <a:br>
              <a:rPr lang="en"/>
            </a:b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Contains the </a:t>
            </a:r>
            <a:r>
              <a:rPr b="1" lang="en"/>
              <a:t>control system</a:t>
            </a:r>
            <a:r>
              <a:rPr lang="en"/>
              <a:t>, which processes sensor data and sends commands to the actuators.</a:t>
            </a:r>
            <a:br>
              <a:rPr lang="en"/>
            </a:br>
            <a:endParaRPr b="1" sz="1600"/>
          </a:p>
        </p:txBody>
      </p:sp>
      <p:pic>
        <p:nvPicPr>
          <p:cNvPr id="198" name="Google Shape;19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9675" y="1853948"/>
            <a:ext cx="2137625" cy="164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Electronic Block</a:t>
            </a:r>
            <a:endParaRPr b="1" sz="2900"/>
          </a:p>
        </p:txBody>
      </p:sp>
      <p:sp>
        <p:nvSpPr>
          <p:cNvPr id="204" name="Google Shape;204;p33"/>
          <p:cNvSpPr txBox="1"/>
          <p:nvPr/>
        </p:nvSpPr>
        <p:spPr>
          <a:xfrm>
            <a:off x="423675" y="1312125"/>
            <a:ext cx="6371400" cy="28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b="1" lang="en" sz="1300"/>
              <a:t>Humanoid robots</a:t>
            </a:r>
            <a:r>
              <a:rPr lang="en" sz="1300"/>
              <a:t>: Use cameras, microphones, and various other sensors to perceive and adapt to their environment.</a:t>
            </a:r>
            <a:br>
              <a:rPr lang="en" sz="1300"/>
            </a:br>
            <a:endParaRPr sz="13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" sz="1300"/>
              <a:t>Aerial robots</a:t>
            </a:r>
            <a:r>
              <a:rPr lang="en" sz="1300"/>
              <a:t>: Employ cameras, lidars, </a:t>
            </a:r>
            <a:r>
              <a:rPr b="1" lang="en" sz="1300"/>
              <a:t>GPS</a:t>
            </a:r>
            <a:r>
              <a:rPr lang="en" sz="1300"/>
              <a:t>, and </a:t>
            </a:r>
            <a:r>
              <a:rPr b="1" lang="en" sz="1300"/>
              <a:t>barometers</a:t>
            </a:r>
            <a:r>
              <a:rPr lang="en" sz="1300"/>
              <a:t> for navigation, object detection, and altitude measurement.</a:t>
            </a:r>
            <a:br>
              <a:rPr lang="en" sz="1300"/>
            </a:br>
            <a:endParaRPr sz="13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" sz="1300"/>
              <a:t>Underwater robots</a:t>
            </a:r>
            <a:r>
              <a:rPr lang="en" sz="1300"/>
              <a:t>: Use </a:t>
            </a:r>
            <a:r>
              <a:rPr b="1" lang="en" sz="1300"/>
              <a:t>sonar</a:t>
            </a:r>
            <a:r>
              <a:rPr lang="en" sz="1300"/>
              <a:t>, </a:t>
            </a:r>
            <a:r>
              <a:rPr b="1" lang="en" sz="1300"/>
              <a:t>optical sensors</a:t>
            </a:r>
            <a:r>
              <a:rPr lang="en" sz="1300"/>
              <a:t>, and </a:t>
            </a:r>
            <a:r>
              <a:rPr b="1" lang="en" sz="1300"/>
              <a:t>pressure sensors</a:t>
            </a:r>
            <a:r>
              <a:rPr lang="en" sz="1300"/>
              <a:t> to detect objects and measure depth/orientation.</a:t>
            </a:r>
            <a:br>
              <a:rPr lang="en" sz="1300"/>
            </a:br>
            <a:endParaRPr sz="13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" sz="1300"/>
              <a:t>Mobile robots</a:t>
            </a:r>
            <a:r>
              <a:rPr lang="en" sz="1300"/>
              <a:t>: Use cameras, lidars, and other sensors to detect </a:t>
            </a:r>
            <a:r>
              <a:rPr b="1" lang="en" sz="1300"/>
              <a:t>obstacles</a:t>
            </a:r>
            <a:r>
              <a:rPr lang="en" sz="1300"/>
              <a:t>, </a:t>
            </a:r>
            <a:r>
              <a:rPr b="1" lang="en" sz="1300"/>
              <a:t>navigate</a:t>
            </a:r>
            <a:r>
              <a:rPr lang="en" sz="1300"/>
              <a:t>, and </a:t>
            </a:r>
            <a:r>
              <a:rPr b="1" lang="en" sz="1300"/>
              <a:t>map</a:t>
            </a:r>
            <a:r>
              <a:rPr lang="en" sz="1300"/>
              <a:t> the environment.</a:t>
            </a:r>
            <a:endParaRPr sz="1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Computational </a:t>
            </a:r>
            <a:r>
              <a:rPr b="1" lang="en" sz="2900"/>
              <a:t>Block</a:t>
            </a:r>
            <a:endParaRPr b="1" sz="2900"/>
          </a:p>
        </p:txBody>
      </p:sp>
      <p:sp>
        <p:nvSpPr>
          <p:cNvPr id="210" name="Google Shape;210;p34"/>
          <p:cNvSpPr txBox="1"/>
          <p:nvPr/>
        </p:nvSpPr>
        <p:spPr>
          <a:xfrm>
            <a:off x="423675" y="1312125"/>
            <a:ext cx="6371400" cy="29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Refers to the </a:t>
            </a:r>
            <a:r>
              <a:rPr b="1" lang="en" sz="1300"/>
              <a:t>software and algorithms</a:t>
            </a:r>
            <a:r>
              <a:rPr lang="en" sz="1300"/>
              <a:t> that run on the robot's </a:t>
            </a:r>
            <a:r>
              <a:rPr b="1" lang="en" sz="1300"/>
              <a:t>control system</a:t>
            </a:r>
            <a:r>
              <a:rPr lang="en" sz="1300"/>
              <a:t>.</a:t>
            </a:r>
            <a:br>
              <a:rPr lang="en" sz="1300"/>
            </a:b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Provides the robot with the ability to </a:t>
            </a:r>
            <a:r>
              <a:rPr b="1" lang="en" sz="1300"/>
              <a:t>process information</a:t>
            </a:r>
            <a:r>
              <a:rPr lang="en" sz="1300"/>
              <a:t>, </a:t>
            </a:r>
            <a:r>
              <a:rPr b="1" lang="en" sz="1300"/>
              <a:t>make decisions</a:t>
            </a:r>
            <a:r>
              <a:rPr lang="en" sz="1300"/>
              <a:t>, and </a:t>
            </a:r>
            <a:r>
              <a:rPr b="1" lang="en" sz="1300"/>
              <a:t>execute tasks</a:t>
            </a:r>
            <a:r>
              <a:rPr lang="en" sz="1300"/>
              <a:t>.</a:t>
            </a:r>
            <a:br>
              <a:rPr lang="en" sz="1300"/>
            </a:b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Includes:</a:t>
            </a:r>
            <a:br>
              <a:rPr lang="en" sz="1300"/>
            </a:br>
            <a:endParaRPr sz="1300"/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lphaLcPeriod"/>
            </a:pPr>
            <a:r>
              <a:rPr b="1" lang="en" sz="1300"/>
              <a:t>Low-level control algorithms</a:t>
            </a:r>
            <a:r>
              <a:rPr lang="en" sz="1300"/>
              <a:t>: Regulate actuator speed and position.</a:t>
            </a:r>
            <a:br>
              <a:rPr lang="en" sz="1300"/>
            </a:br>
            <a:endParaRPr sz="1300"/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lphaLcPeriod"/>
            </a:pPr>
            <a:r>
              <a:rPr b="1" lang="en" sz="1300"/>
              <a:t>High-level algorithms</a:t>
            </a:r>
            <a:r>
              <a:rPr lang="en" sz="1300"/>
              <a:t>: Handle perception, decision-making, and planning.</a:t>
            </a:r>
            <a:endParaRPr b="1" sz="15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Computational Block</a:t>
            </a:r>
            <a:endParaRPr b="1" sz="2900"/>
          </a:p>
        </p:txBody>
      </p:sp>
      <p:pic>
        <p:nvPicPr>
          <p:cNvPr id="216" name="Google Shape;21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7675" y="1159150"/>
            <a:ext cx="4894899" cy="337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Computational Block</a:t>
            </a:r>
            <a:endParaRPr b="1" sz="2900"/>
          </a:p>
        </p:txBody>
      </p:sp>
      <p:sp>
        <p:nvSpPr>
          <p:cNvPr id="222" name="Google Shape;222;p36"/>
          <p:cNvSpPr txBox="1"/>
          <p:nvPr/>
        </p:nvSpPr>
        <p:spPr>
          <a:xfrm>
            <a:off x="467925" y="1101950"/>
            <a:ext cx="6371400" cy="34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/>
              <a:t>Humanoid robots</a:t>
            </a:r>
            <a:r>
              <a:rPr lang="en" sz="1300"/>
              <a:t>: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Use algorithms for </a:t>
            </a:r>
            <a:r>
              <a:rPr b="1" lang="en" sz="1300"/>
              <a:t>movement coordination</a:t>
            </a:r>
            <a:r>
              <a:rPr lang="en" sz="1300"/>
              <a:t>, </a:t>
            </a:r>
            <a:r>
              <a:rPr b="1" lang="en" sz="1300"/>
              <a:t>balance</a:t>
            </a:r>
            <a:r>
              <a:rPr lang="en" sz="1300"/>
              <a:t>, and </a:t>
            </a:r>
            <a:r>
              <a:rPr b="1" lang="en" sz="1300"/>
              <a:t>speech/gesture recognition</a:t>
            </a:r>
            <a:r>
              <a:rPr lang="en" sz="1300"/>
              <a:t>.</a:t>
            </a:r>
            <a:br>
              <a:rPr lang="en" sz="1300"/>
            </a:b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/>
              <a:t>Aerial robots</a:t>
            </a:r>
            <a:r>
              <a:rPr lang="en" sz="1300"/>
              <a:t>: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Rely on flight control algorithms for </a:t>
            </a:r>
            <a:r>
              <a:rPr b="1" lang="en" sz="1300"/>
              <a:t>altitude</a:t>
            </a:r>
            <a:r>
              <a:rPr lang="en" sz="1300"/>
              <a:t>, </a:t>
            </a:r>
            <a:r>
              <a:rPr b="1" lang="en" sz="1300"/>
              <a:t>stability</a:t>
            </a:r>
            <a:r>
              <a:rPr lang="en" sz="1300"/>
              <a:t>, and </a:t>
            </a:r>
            <a:r>
              <a:rPr b="1" lang="en" sz="1300"/>
              <a:t>navigation</a:t>
            </a:r>
            <a:r>
              <a:rPr lang="en" sz="1300"/>
              <a:t>.</a:t>
            </a:r>
            <a:br>
              <a:rPr lang="en" sz="1300"/>
            </a:b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Perform tasks like </a:t>
            </a:r>
            <a:r>
              <a:rPr b="1" lang="en" sz="1300"/>
              <a:t>target search</a:t>
            </a:r>
            <a:r>
              <a:rPr lang="en" sz="1300"/>
              <a:t> or </a:t>
            </a:r>
            <a:r>
              <a:rPr b="1" lang="en" sz="1300"/>
              <a:t>obstacle avoidance</a:t>
            </a:r>
            <a:r>
              <a:rPr lang="en" sz="1300"/>
              <a:t>.</a:t>
            </a:r>
            <a:br>
              <a:rPr lang="en" sz="1300"/>
            </a:b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/>
              <a:t>Underwater robots</a:t>
            </a:r>
            <a:r>
              <a:rPr lang="en" sz="1300"/>
              <a:t>: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Use algorithms for </a:t>
            </a:r>
            <a:r>
              <a:rPr b="1" lang="en" sz="1300"/>
              <a:t>navigation</a:t>
            </a:r>
            <a:r>
              <a:rPr lang="en" sz="1300"/>
              <a:t>, </a:t>
            </a:r>
            <a:r>
              <a:rPr b="1" lang="en" sz="1300"/>
              <a:t>object detection</a:t>
            </a:r>
            <a:r>
              <a:rPr lang="en" sz="1300"/>
              <a:t>, </a:t>
            </a:r>
            <a:r>
              <a:rPr b="1" lang="en" sz="1300"/>
              <a:t>mapping</a:t>
            </a:r>
            <a:r>
              <a:rPr lang="en" sz="1300"/>
              <a:t>, and </a:t>
            </a:r>
            <a:r>
              <a:rPr b="1" lang="en" sz="1300"/>
              <a:t>monitoring</a:t>
            </a:r>
            <a:r>
              <a:rPr lang="en" sz="1300"/>
              <a:t>.</a:t>
            </a:r>
            <a:endParaRPr sz="15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Computational Block</a:t>
            </a:r>
            <a:endParaRPr b="1" sz="2900"/>
          </a:p>
        </p:txBody>
      </p:sp>
      <p:sp>
        <p:nvSpPr>
          <p:cNvPr id="228" name="Google Shape;228;p37"/>
          <p:cNvSpPr txBox="1"/>
          <p:nvPr/>
        </p:nvSpPr>
        <p:spPr>
          <a:xfrm>
            <a:off x="478975" y="1343850"/>
            <a:ext cx="7831500" cy="19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Mobile robots</a:t>
            </a:r>
            <a:r>
              <a:rPr lang="en" sz="1300"/>
              <a:t>:</a:t>
            </a:r>
            <a:endParaRPr sz="1300"/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Use algorithms for </a:t>
            </a:r>
            <a:r>
              <a:rPr b="1" lang="en" sz="1300"/>
              <a:t>navigation</a:t>
            </a:r>
            <a:r>
              <a:rPr lang="en" sz="1300"/>
              <a:t>, </a:t>
            </a:r>
            <a:r>
              <a:rPr b="1" lang="en" sz="1300"/>
              <a:t>obstacle avoidance</a:t>
            </a:r>
            <a:r>
              <a:rPr lang="en" sz="1300"/>
              <a:t>, </a:t>
            </a:r>
            <a:r>
              <a:rPr b="1" lang="en" sz="1300"/>
              <a:t>target search</a:t>
            </a:r>
            <a:r>
              <a:rPr lang="en" sz="1300"/>
              <a:t>, and </a:t>
            </a:r>
            <a:r>
              <a:rPr b="1" lang="en" sz="1300"/>
              <a:t>path following</a:t>
            </a:r>
            <a:r>
              <a:rPr lang="en" sz="1300"/>
              <a:t>.</a:t>
            </a:r>
            <a:br>
              <a:rPr lang="en" sz="1300"/>
            </a:b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The </a:t>
            </a:r>
            <a:r>
              <a:rPr b="1" lang="en" sz="1300"/>
              <a:t>computational block</a:t>
            </a:r>
            <a:r>
              <a:rPr lang="en" sz="1300"/>
              <a:t> works in tandem with the </a:t>
            </a:r>
            <a:r>
              <a:rPr b="1" lang="en" sz="1300"/>
              <a:t>mechanical</a:t>
            </a:r>
            <a:r>
              <a:rPr lang="en" sz="1300"/>
              <a:t> and </a:t>
            </a:r>
            <a:r>
              <a:rPr b="1" lang="en" sz="1300"/>
              <a:t>electronic blocks</a:t>
            </a:r>
            <a:r>
              <a:rPr lang="en" sz="1300"/>
              <a:t>.</a:t>
            </a:r>
            <a:br>
              <a:rPr lang="en" sz="1300"/>
            </a:b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This </a:t>
            </a:r>
            <a:r>
              <a:rPr b="1" lang="en" sz="1300"/>
              <a:t>integration</a:t>
            </a:r>
            <a:r>
              <a:rPr lang="en" sz="1300"/>
              <a:t> is essential for the robot to function effectively.</a:t>
            </a:r>
            <a:br>
              <a:rPr lang="en" sz="1300"/>
            </a:b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Designing a complete robot system requires understanding the </a:t>
            </a:r>
            <a:r>
              <a:rPr b="1" lang="en" sz="1300"/>
              <a:t>interplay</a:t>
            </a:r>
            <a:r>
              <a:rPr lang="en" sz="1300"/>
              <a:t> between all three blocks.</a:t>
            </a:r>
            <a:endParaRPr b="1" sz="15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Identification of Robots</a:t>
            </a:r>
            <a:endParaRPr b="1" sz="2900"/>
          </a:p>
        </p:txBody>
      </p:sp>
      <p:sp>
        <p:nvSpPr>
          <p:cNvPr id="234" name="Google Shape;234;p38"/>
          <p:cNvSpPr txBox="1"/>
          <p:nvPr/>
        </p:nvSpPr>
        <p:spPr>
          <a:xfrm>
            <a:off x="478975" y="1343850"/>
            <a:ext cx="7831500" cy="33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/>
              <a:t>Demonstration</a:t>
            </a:r>
            <a:r>
              <a:rPr lang="en" sz="1300"/>
              <a:t>: Observing a robot in action reveals its </a:t>
            </a:r>
            <a:r>
              <a:rPr b="1" lang="en" sz="1300"/>
              <a:t>range of motion</a:t>
            </a:r>
            <a:r>
              <a:rPr lang="en" sz="1300"/>
              <a:t>, </a:t>
            </a:r>
            <a:r>
              <a:rPr b="1" lang="en" sz="1300"/>
              <a:t>dexterity</a:t>
            </a:r>
            <a:r>
              <a:rPr lang="en" sz="1300"/>
              <a:t>, and </a:t>
            </a:r>
            <a:r>
              <a:rPr b="1" lang="en" sz="1300"/>
              <a:t>intelligence</a:t>
            </a:r>
            <a:r>
              <a:rPr lang="en" sz="1300"/>
              <a:t>.</a:t>
            </a:r>
            <a:br>
              <a:rPr lang="en" sz="1300"/>
            </a:b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/>
              <a:t>Video</a:t>
            </a:r>
            <a:r>
              <a:rPr lang="en" sz="1300"/>
              <a:t>: Offers a detailed view of the robot performing tasks like </a:t>
            </a:r>
            <a:r>
              <a:rPr b="1" lang="en" sz="1300"/>
              <a:t>walking</a:t>
            </a:r>
            <a:r>
              <a:rPr lang="en" sz="1300"/>
              <a:t>, </a:t>
            </a:r>
            <a:r>
              <a:rPr b="1" lang="en" sz="1300"/>
              <a:t>flying</a:t>
            </a:r>
            <a:r>
              <a:rPr lang="en" sz="1300"/>
              <a:t>, or </a:t>
            </a:r>
            <a:r>
              <a:rPr b="1" lang="en" sz="1300"/>
              <a:t>problem-solving</a:t>
            </a:r>
            <a:r>
              <a:rPr lang="en" sz="1300"/>
              <a:t>. Also, Visual representation of robot’s body and control systems.</a:t>
            </a:r>
            <a:br>
              <a:rPr lang="en" sz="1300"/>
            </a:b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/>
              <a:t>Graphic Details</a:t>
            </a:r>
            <a:r>
              <a:rPr lang="en" sz="1300"/>
              <a:t>: Reviewing </a:t>
            </a:r>
            <a:r>
              <a:rPr b="1" lang="en" sz="1300"/>
              <a:t>technical specifications</a:t>
            </a:r>
            <a:r>
              <a:rPr lang="en" sz="1300"/>
              <a:t> (size, weight, sensors, actuators, software) helps assess design and functionality.</a:t>
            </a:r>
            <a:br>
              <a:rPr lang="en" sz="1300"/>
            </a:b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/>
              <a:t>Purpose-Based Identification</a:t>
            </a:r>
            <a:r>
              <a:rPr lang="en" sz="1300"/>
              <a:t>: Recognizing a robot’s </a:t>
            </a:r>
            <a:r>
              <a:rPr b="1" lang="en" sz="1300"/>
              <a:t>intended purpose</a:t>
            </a:r>
            <a:r>
              <a:rPr lang="en" sz="1300"/>
              <a:t> (e.g., cleaning, manufacturing, humanoid interaction) aids in understanding its </a:t>
            </a:r>
            <a:r>
              <a:rPr b="1" lang="en" sz="1300"/>
              <a:t>capabilities and limitations</a:t>
            </a:r>
            <a:r>
              <a:rPr lang="en" sz="1300"/>
              <a:t>.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5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9"/>
          <p:cNvSpPr txBox="1"/>
          <p:nvPr>
            <p:ph type="title"/>
          </p:nvPr>
        </p:nvSpPr>
        <p:spPr>
          <a:xfrm>
            <a:off x="311700" y="1484875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00"/>
              <a:t>Thanks For Joining </a:t>
            </a:r>
            <a:endParaRPr b="1" sz="5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00"/>
              <a:t>^_^</a:t>
            </a:r>
            <a:endParaRPr b="1" sz="5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