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Lexend Light"/>
      <p:regular r:id="rId30"/>
      <p:bold r:id="rId31"/>
    </p:embeddedFont>
    <p:embeddedFont>
      <p:font typeface="Lexend"/>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Light-bold.fntdata"/><Relationship Id="rId30" Type="http://schemas.openxmlformats.org/officeDocument/2006/relationships/font" Target="fonts/LexendLight-regular.fntdata"/><Relationship Id="rId11" Type="http://schemas.openxmlformats.org/officeDocument/2006/relationships/slide" Target="slides/slide5.xml"/><Relationship Id="rId33" Type="http://schemas.openxmlformats.org/officeDocument/2006/relationships/font" Target="fonts/Lexend-bold.fntdata"/><Relationship Id="rId10" Type="http://schemas.openxmlformats.org/officeDocument/2006/relationships/slide" Target="slides/slide4.xml"/><Relationship Id="rId32" Type="http://schemas.openxmlformats.org/officeDocument/2006/relationships/font" Target="fonts/Lexend-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f71264598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f71264598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f71264598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f71264598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4f71264598_2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4f71264598_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4f71264598_2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4f71264598_2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4f71264598_2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4f71264598_2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f71264598_2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f71264598_2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5013f348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5013f348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5013f3480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5013f3480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013f3480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5013f3480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5390310c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5390310c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5390310c2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5390310c2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5390310c2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5390310c2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390310c2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5390310c2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390310c2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390310c2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5390310c23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5390310c2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390310c23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390310c2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390310c2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5390310c2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5390310c23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5390310c23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4f71264598_2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4f71264598_2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www.youtube.com/watch?v=4lipoUwexf8" TargetMode="Externa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s://www.abcya.com/games/make_a_robo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6CC9"/>
            </a:gs>
            <a:gs pos="100000">
              <a:srgbClr val="2F3975"/>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Introduction to Robotics</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chemeClr val="lt2"/>
                </a:solidFill>
                <a:latin typeface="Lexend"/>
                <a:ea typeface="Lexend"/>
                <a:cs typeface="Lexend"/>
                <a:sym typeface="Lexend"/>
              </a:rPr>
              <a:t>Part - 4</a:t>
            </a:r>
            <a:endParaRPr b="1" sz="4700">
              <a:solidFill>
                <a:schemeClr val="lt2"/>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2118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Ethics in Robotics</a:t>
            </a:r>
            <a:endParaRPr b="1" sz="2900"/>
          </a:p>
        </p:txBody>
      </p:sp>
      <p:sp>
        <p:nvSpPr>
          <p:cNvPr id="138" name="Google Shape;138;p26"/>
          <p:cNvSpPr txBox="1"/>
          <p:nvPr>
            <p:ph idx="1" type="body"/>
          </p:nvPr>
        </p:nvSpPr>
        <p:spPr>
          <a:xfrm>
            <a:off x="311700" y="936725"/>
            <a:ext cx="8520600" cy="3551100"/>
          </a:xfrm>
          <a:prstGeom prst="rect">
            <a:avLst/>
          </a:prstGeom>
        </p:spPr>
        <p:txBody>
          <a:bodyPr anchorCtr="0" anchor="t" bIns="91425" lIns="91425" spcFirstLastPara="1" rIns="91425" wrap="square" tIns="91425">
            <a:noAutofit/>
          </a:bodyPr>
          <a:lstStyle/>
          <a:p>
            <a:pPr indent="0" lvl="0" marL="0" rtl="0" algn="l">
              <a:lnSpc>
                <a:spcPct val="105000"/>
              </a:lnSpc>
              <a:spcBef>
                <a:spcPts val="1200"/>
              </a:spcBef>
              <a:spcAft>
                <a:spcPts val="0"/>
              </a:spcAft>
              <a:buSzPts val="1018"/>
              <a:buNone/>
            </a:pPr>
            <a:r>
              <a:rPr b="1" lang="en" sz="1117">
                <a:solidFill>
                  <a:srgbClr val="434343"/>
                </a:solidFill>
              </a:rPr>
              <a:t>Overview:</a:t>
            </a:r>
            <a:endParaRPr b="1" sz="1117">
              <a:solidFill>
                <a:srgbClr val="434343"/>
              </a:solidFill>
            </a:endParaRPr>
          </a:p>
          <a:p>
            <a:pPr indent="-299561" lvl="0" marL="457200" rtl="0" algn="l">
              <a:lnSpc>
                <a:spcPct val="105000"/>
              </a:lnSpc>
              <a:spcBef>
                <a:spcPts val="1200"/>
              </a:spcBef>
              <a:spcAft>
                <a:spcPts val="0"/>
              </a:spcAft>
              <a:buClr>
                <a:srgbClr val="434343"/>
              </a:buClr>
              <a:buSzPts val="1118"/>
              <a:buFont typeface="Arial"/>
              <a:buChar char="●"/>
            </a:pPr>
            <a:r>
              <a:rPr lang="en" sz="1117">
                <a:solidFill>
                  <a:srgbClr val="434343"/>
                </a:solidFill>
              </a:rPr>
              <a:t>Robots assist in </a:t>
            </a:r>
            <a:r>
              <a:rPr b="1" lang="en" sz="1117">
                <a:solidFill>
                  <a:srgbClr val="434343"/>
                </a:solidFill>
              </a:rPr>
              <a:t>dangerous</a:t>
            </a:r>
            <a:r>
              <a:rPr lang="en" sz="1117">
                <a:solidFill>
                  <a:srgbClr val="434343"/>
                </a:solidFill>
              </a:rPr>
              <a:t>, </a:t>
            </a:r>
            <a:r>
              <a:rPr b="1" lang="en" sz="1117">
                <a:solidFill>
                  <a:srgbClr val="434343"/>
                </a:solidFill>
              </a:rPr>
              <a:t>repetitive</a:t>
            </a:r>
            <a:r>
              <a:rPr lang="en" sz="1117">
                <a:solidFill>
                  <a:srgbClr val="434343"/>
                </a:solidFill>
              </a:rPr>
              <a:t>, and </a:t>
            </a:r>
            <a:r>
              <a:rPr b="1" lang="en" sz="1117">
                <a:solidFill>
                  <a:srgbClr val="434343"/>
                </a:solidFill>
              </a:rPr>
              <a:t>support tasks</a:t>
            </a:r>
            <a:r>
              <a:rPr lang="en" sz="1117">
                <a:solidFill>
                  <a:srgbClr val="434343"/>
                </a:solidFill>
              </a:rPr>
              <a:t> (e.g., hospitals, schools, elderly care).</a:t>
            </a:r>
            <a:br>
              <a:rPr lang="en" sz="1117">
                <a:solidFill>
                  <a:srgbClr val="434343"/>
                </a:solidFill>
              </a:rPr>
            </a:br>
            <a:endParaRPr sz="1117">
              <a:solidFill>
                <a:srgbClr val="434343"/>
              </a:solidFill>
            </a:endParaRPr>
          </a:p>
          <a:p>
            <a:pPr indent="-299561" lvl="0" marL="457200" rtl="0" algn="l">
              <a:lnSpc>
                <a:spcPct val="105000"/>
              </a:lnSpc>
              <a:spcBef>
                <a:spcPts val="0"/>
              </a:spcBef>
              <a:spcAft>
                <a:spcPts val="0"/>
              </a:spcAft>
              <a:buClr>
                <a:srgbClr val="434343"/>
              </a:buClr>
              <a:buSzPts val="1118"/>
              <a:buFont typeface="Arial"/>
              <a:buChar char="●"/>
            </a:pPr>
            <a:r>
              <a:rPr lang="en" sz="1117">
                <a:solidFill>
                  <a:srgbClr val="434343"/>
                </a:solidFill>
              </a:rPr>
              <a:t>Not all robotic applications raise ethical concerns, but </a:t>
            </a:r>
            <a:r>
              <a:rPr b="1" lang="en" sz="1117">
                <a:solidFill>
                  <a:srgbClr val="434343"/>
                </a:solidFill>
              </a:rPr>
              <a:t>some do</a:t>
            </a:r>
            <a:r>
              <a:rPr lang="en" sz="1117">
                <a:solidFill>
                  <a:srgbClr val="434343"/>
                </a:solidFill>
              </a:rPr>
              <a:t>, especially with </a:t>
            </a:r>
            <a:r>
              <a:rPr b="1" lang="en" sz="1117">
                <a:solidFill>
                  <a:srgbClr val="434343"/>
                </a:solidFill>
              </a:rPr>
              <a:t>advanced AI integration</a:t>
            </a:r>
            <a:r>
              <a:rPr lang="en" sz="1117">
                <a:solidFill>
                  <a:srgbClr val="434343"/>
                </a:solidFill>
              </a:rPr>
              <a:t>.</a:t>
            </a:r>
            <a:br>
              <a:rPr lang="en" sz="1117">
                <a:solidFill>
                  <a:srgbClr val="434343"/>
                </a:solidFill>
              </a:rPr>
            </a:br>
            <a:endParaRPr sz="1117">
              <a:solidFill>
                <a:srgbClr val="434343"/>
              </a:solidFill>
            </a:endParaRPr>
          </a:p>
          <a:p>
            <a:pPr indent="0" lvl="0" marL="0" rtl="0" algn="l">
              <a:lnSpc>
                <a:spcPct val="105000"/>
              </a:lnSpc>
              <a:spcBef>
                <a:spcPts val="1200"/>
              </a:spcBef>
              <a:spcAft>
                <a:spcPts val="0"/>
              </a:spcAft>
              <a:buSzPts val="1018"/>
              <a:buNone/>
            </a:pPr>
            <a:r>
              <a:rPr b="1" lang="en" sz="1117">
                <a:solidFill>
                  <a:srgbClr val="434343"/>
                </a:solidFill>
              </a:rPr>
              <a:t>Major Ethical Fields:</a:t>
            </a:r>
            <a:endParaRPr b="1" sz="1117">
              <a:solidFill>
                <a:srgbClr val="434343"/>
              </a:solidFill>
            </a:endParaRPr>
          </a:p>
          <a:p>
            <a:pPr indent="-299561" lvl="0" marL="457200" rtl="0" algn="l">
              <a:lnSpc>
                <a:spcPct val="105000"/>
              </a:lnSpc>
              <a:spcBef>
                <a:spcPts val="1200"/>
              </a:spcBef>
              <a:spcAft>
                <a:spcPts val="0"/>
              </a:spcAft>
              <a:buClr>
                <a:srgbClr val="434343"/>
              </a:buClr>
              <a:buSzPts val="1118"/>
              <a:buFont typeface="Arial"/>
              <a:buChar char="●"/>
            </a:pPr>
            <a:r>
              <a:rPr b="1" lang="en" sz="1117">
                <a:solidFill>
                  <a:srgbClr val="434343"/>
                </a:solidFill>
              </a:rPr>
              <a:t>Military Robotics</a:t>
            </a:r>
            <a:r>
              <a:rPr lang="en" sz="1117">
                <a:solidFill>
                  <a:srgbClr val="434343"/>
                </a:solidFill>
              </a:rPr>
              <a:t>: Weaponized drones and autonomous systems challenge human rights.</a:t>
            </a:r>
            <a:br>
              <a:rPr lang="en" sz="1117">
                <a:solidFill>
                  <a:srgbClr val="434343"/>
                </a:solidFill>
              </a:rPr>
            </a:br>
            <a:endParaRPr sz="1117">
              <a:solidFill>
                <a:srgbClr val="434343"/>
              </a:solidFill>
            </a:endParaRPr>
          </a:p>
          <a:p>
            <a:pPr indent="-299561" lvl="0" marL="457200" rtl="0" algn="l">
              <a:lnSpc>
                <a:spcPct val="105000"/>
              </a:lnSpc>
              <a:spcBef>
                <a:spcPts val="0"/>
              </a:spcBef>
              <a:spcAft>
                <a:spcPts val="0"/>
              </a:spcAft>
              <a:buClr>
                <a:srgbClr val="434343"/>
              </a:buClr>
              <a:buSzPts val="1118"/>
              <a:buFont typeface="Arial"/>
              <a:buChar char="●"/>
            </a:pPr>
            <a:r>
              <a:rPr b="1" lang="en" sz="1117">
                <a:solidFill>
                  <a:srgbClr val="434343"/>
                </a:solidFill>
              </a:rPr>
              <a:t>Bionics &amp; Brain-Computer Interfaces</a:t>
            </a:r>
            <a:r>
              <a:rPr lang="en" sz="1117">
                <a:solidFill>
                  <a:srgbClr val="434343"/>
                </a:solidFill>
              </a:rPr>
              <a:t>: Blurs line between human and machine—raises identity and dignity concerns.</a:t>
            </a:r>
            <a:br>
              <a:rPr lang="en" sz="1117">
                <a:solidFill>
                  <a:srgbClr val="434343"/>
                </a:solidFill>
              </a:rPr>
            </a:br>
            <a:endParaRPr sz="1117">
              <a:solidFill>
                <a:srgbClr val="434343"/>
              </a:solidFill>
            </a:endParaRPr>
          </a:p>
          <a:p>
            <a:pPr indent="-299561" lvl="0" marL="457200" rtl="0" algn="l">
              <a:lnSpc>
                <a:spcPct val="105000"/>
              </a:lnSpc>
              <a:spcBef>
                <a:spcPts val="0"/>
              </a:spcBef>
              <a:spcAft>
                <a:spcPts val="0"/>
              </a:spcAft>
              <a:buClr>
                <a:srgbClr val="434343"/>
              </a:buClr>
              <a:buSzPts val="1118"/>
              <a:buFont typeface="Arial"/>
              <a:buChar char="●"/>
            </a:pPr>
            <a:r>
              <a:rPr b="1" lang="en" sz="1117">
                <a:solidFill>
                  <a:srgbClr val="434343"/>
                </a:solidFill>
              </a:rPr>
              <a:t>AI + Big Data Convergence</a:t>
            </a:r>
            <a:r>
              <a:rPr lang="en" sz="1117">
                <a:solidFill>
                  <a:srgbClr val="434343"/>
                </a:solidFill>
              </a:rPr>
              <a:t>: Mass data collection by robots could infringe on </a:t>
            </a:r>
            <a:r>
              <a:rPr b="1" lang="en" sz="1117">
                <a:solidFill>
                  <a:srgbClr val="434343"/>
                </a:solidFill>
              </a:rPr>
              <a:t>privacy</a:t>
            </a:r>
            <a:r>
              <a:rPr lang="en" sz="1117">
                <a:solidFill>
                  <a:srgbClr val="434343"/>
                </a:solidFill>
              </a:rPr>
              <a:t> and </a:t>
            </a:r>
            <a:r>
              <a:rPr b="1" lang="en" sz="1117">
                <a:solidFill>
                  <a:srgbClr val="434343"/>
                </a:solidFill>
              </a:rPr>
              <a:t>personal freedoms</a:t>
            </a:r>
            <a:r>
              <a:rPr lang="en" sz="1117">
                <a:solidFill>
                  <a:srgbClr val="434343"/>
                </a:solidFill>
              </a:rPr>
              <a:t>.</a:t>
            </a:r>
            <a:br>
              <a:rPr lang="en" sz="1117">
                <a:solidFill>
                  <a:srgbClr val="434343"/>
                </a:solidFill>
              </a:rPr>
            </a:br>
            <a:endParaRPr sz="1117">
              <a:solidFill>
                <a:srgbClr val="434343"/>
              </a:solidFill>
            </a:endParaRPr>
          </a:p>
          <a:p>
            <a:pPr indent="0" lvl="0" marL="0" rtl="0" algn="l">
              <a:lnSpc>
                <a:spcPct val="105000"/>
              </a:lnSpc>
              <a:spcBef>
                <a:spcPts val="1200"/>
              </a:spcBef>
              <a:spcAft>
                <a:spcPts val="0"/>
              </a:spcAft>
              <a:buSzPts val="1018"/>
              <a:buNone/>
            </a:pPr>
            <a:r>
              <a:rPr b="1" lang="en" sz="1117">
                <a:solidFill>
                  <a:srgbClr val="434343"/>
                </a:solidFill>
              </a:rPr>
              <a:t>Future Outlook:</a:t>
            </a:r>
            <a:endParaRPr b="1" sz="1117">
              <a:solidFill>
                <a:srgbClr val="434343"/>
              </a:solidFill>
            </a:endParaRPr>
          </a:p>
          <a:p>
            <a:pPr indent="-299561" lvl="0" marL="457200" rtl="0" algn="l">
              <a:lnSpc>
                <a:spcPct val="105000"/>
              </a:lnSpc>
              <a:spcBef>
                <a:spcPts val="1200"/>
              </a:spcBef>
              <a:spcAft>
                <a:spcPts val="0"/>
              </a:spcAft>
              <a:buClr>
                <a:srgbClr val="434343"/>
              </a:buClr>
              <a:buSzPts val="1118"/>
              <a:buFont typeface="Arial"/>
              <a:buChar char="●"/>
            </a:pPr>
            <a:r>
              <a:rPr lang="en" sz="1117">
                <a:solidFill>
                  <a:srgbClr val="434343"/>
                </a:solidFill>
              </a:rPr>
              <a:t>Consumer robots will become mainstream—customized via </a:t>
            </a:r>
            <a:r>
              <a:rPr b="1" lang="en" sz="1117">
                <a:solidFill>
                  <a:srgbClr val="434343"/>
                </a:solidFill>
              </a:rPr>
              <a:t>apps, sensors</a:t>
            </a:r>
            <a:r>
              <a:rPr lang="en" sz="1117">
                <a:solidFill>
                  <a:srgbClr val="434343"/>
                </a:solidFill>
              </a:rPr>
              <a:t>, and </a:t>
            </a:r>
            <a:r>
              <a:rPr b="1" lang="en" sz="1117">
                <a:solidFill>
                  <a:srgbClr val="434343"/>
                </a:solidFill>
              </a:rPr>
              <a:t>machine learning</a:t>
            </a:r>
            <a:r>
              <a:rPr lang="en" sz="1117">
                <a:solidFill>
                  <a:srgbClr val="434343"/>
                </a:solidFill>
              </a:rPr>
              <a:t>.</a:t>
            </a:r>
            <a:br>
              <a:rPr lang="en" sz="1117">
                <a:solidFill>
                  <a:srgbClr val="434343"/>
                </a:solidFill>
              </a:rPr>
            </a:br>
            <a:endParaRPr sz="1117">
              <a:solidFill>
                <a:srgbClr val="434343"/>
              </a:solidFill>
            </a:endParaRPr>
          </a:p>
          <a:p>
            <a:pPr indent="-299561" lvl="0" marL="457200" rtl="0" algn="l">
              <a:lnSpc>
                <a:spcPct val="105000"/>
              </a:lnSpc>
              <a:spcBef>
                <a:spcPts val="0"/>
              </a:spcBef>
              <a:spcAft>
                <a:spcPts val="0"/>
              </a:spcAft>
              <a:buClr>
                <a:srgbClr val="434343"/>
              </a:buClr>
              <a:buSzPts val="1118"/>
              <a:buFont typeface="Arial"/>
              <a:buChar char="●"/>
            </a:pPr>
            <a:r>
              <a:rPr lang="en" sz="1117">
                <a:solidFill>
                  <a:srgbClr val="434343"/>
                </a:solidFill>
              </a:rPr>
              <a:t>Robots will </a:t>
            </a:r>
            <a:r>
              <a:rPr b="1" lang="en" sz="1117">
                <a:solidFill>
                  <a:srgbClr val="434343"/>
                </a:solidFill>
              </a:rPr>
              <a:t>learn from environments</a:t>
            </a:r>
            <a:r>
              <a:rPr lang="en" sz="1117">
                <a:solidFill>
                  <a:srgbClr val="434343"/>
                </a:solidFill>
              </a:rPr>
              <a:t>, remember user profiles, and </a:t>
            </a:r>
            <a:r>
              <a:rPr b="1" lang="en" sz="1117">
                <a:solidFill>
                  <a:srgbClr val="434343"/>
                </a:solidFill>
              </a:rPr>
              <a:t>communicate autonomously</a:t>
            </a:r>
            <a:r>
              <a:rPr lang="en" sz="1117">
                <a:solidFill>
                  <a:srgbClr val="434343"/>
                </a:solidFill>
              </a:rPr>
              <a:t> with databases and each other.</a:t>
            </a:r>
            <a:endParaRPr b="1" sz="1302">
              <a:solidFill>
                <a:srgbClr val="43434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idx="1" type="body"/>
          </p:nvPr>
        </p:nvSpPr>
        <p:spPr>
          <a:xfrm>
            <a:off x="311700" y="979350"/>
            <a:ext cx="7606200" cy="1592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200">
                <a:solidFill>
                  <a:srgbClr val="434343"/>
                </a:solidFill>
              </a:rPr>
              <a:t>Ethical Challenges:</a:t>
            </a:r>
            <a:endParaRPr b="1" sz="1200">
              <a:solidFill>
                <a:srgbClr val="434343"/>
              </a:solidFill>
            </a:endParaRPr>
          </a:p>
          <a:p>
            <a:pPr indent="-304800" lvl="0" marL="457200" rtl="0" algn="l">
              <a:spcBef>
                <a:spcPts val="1200"/>
              </a:spcBef>
              <a:spcAft>
                <a:spcPts val="0"/>
              </a:spcAft>
              <a:buClr>
                <a:srgbClr val="434343"/>
              </a:buClr>
              <a:buSzPts val="1200"/>
              <a:buFont typeface="Arial"/>
              <a:buChar char="●"/>
            </a:pPr>
            <a:r>
              <a:rPr b="1" lang="en" sz="1200">
                <a:solidFill>
                  <a:srgbClr val="434343"/>
                </a:solidFill>
              </a:rPr>
              <a:t>Privacy &amp; Data Security</a:t>
            </a:r>
            <a:r>
              <a:rPr lang="en" sz="1200">
                <a:solidFill>
                  <a:srgbClr val="434343"/>
                </a:solidFill>
              </a:rPr>
              <a:t>: Robots storing personal health, habits, routines</a:t>
            </a:r>
            <a:br>
              <a:rPr lang="en" sz="1200">
                <a:solidFill>
                  <a:srgbClr val="434343"/>
                </a:solidFill>
              </a:rPr>
            </a:br>
            <a:endParaRPr sz="1200">
              <a:solidFill>
                <a:srgbClr val="434343"/>
              </a:solidFill>
            </a:endParaRPr>
          </a:p>
          <a:p>
            <a:pPr indent="-304800" lvl="0" marL="457200" rtl="0" algn="l">
              <a:spcBef>
                <a:spcPts val="0"/>
              </a:spcBef>
              <a:spcAft>
                <a:spcPts val="0"/>
              </a:spcAft>
              <a:buClr>
                <a:srgbClr val="434343"/>
              </a:buClr>
              <a:buSzPts val="1200"/>
              <a:buFont typeface="Arial"/>
              <a:buChar char="●"/>
            </a:pPr>
            <a:r>
              <a:rPr b="1" lang="en" sz="1200">
                <a:solidFill>
                  <a:srgbClr val="434343"/>
                </a:solidFill>
              </a:rPr>
              <a:t>Bias &amp; Discrimination</a:t>
            </a:r>
            <a:r>
              <a:rPr lang="en" sz="1200">
                <a:solidFill>
                  <a:srgbClr val="434343"/>
                </a:solidFill>
              </a:rPr>
              <a:t>: Algorithms may unknowingly perpetuate inequality</a:t>
            </a:r>
            <a:endParaRPr sz="1200">
              <a:solidFill>
                <a:srgbClr val="434343"/>
              </a:solidFill>
            </a:endParaRPr>
          </a:p>
          <a:p>
            <a:pPr indent="0" lvl="0" marL="0" rtl="0" algn="l">
              <a:spcBef>
                <a:spcPts val="1200"/>
              </a:spcBef>
              <a:spcAft>
                <a:spcPts val="0"/>
              </a:spcAft>
              <a:buNone/>
            </a:pPr>
            <a:r>
              <a:rPr b="1" lang="en" sz="1200">
                <a:solidFill>
                  <a:srgbClr val="434343"/>
                </a:solidFill>
              </a:rPr>
              <a:t>Key Ethical Questions:</a:t>
            </a:r>
            <a:endParaRPr b="1" sz="1200">
              <a:solidFill>
                <a:srgbClr val="434343"/>
              </a:solidFill>
            </a:endParaRPr>
          </a:p>
          <a:p>
            <a:pPr indent="-304800" lvl="0" marL="457200" rtl="0" algn="l">
              <a:spcBef>
                <a:spcPts val="1200"/>
              </a:spcBef>
              <a:spcAft>
                <a:spcPts val="0"/>
              </a:spcAft>
              <a:buClr>
                <a:srgbClr val="434343"/>
              </a:buClr>
              <a:buSzPts val="1200"/>
              <a:buFont typeface="Roboto"/>
              <a:buChar char="●"/>
            </a:pPr>
            <a:r>
              <a:rPr lang="en" sz="1200">
                <a:solidFill>
                  <a:srgbClr val="434343"/>
                </a:solidFill>
              </a:rPr>
              <a:t>Should robots be programmed to follow a code of ethics?</a:t>
            </a:r>
            <a:br>
              <a:rPr lang="en" sz="1200">
                <a:solidFill>
                  <a:srgbClr val="434343"/>
                </a:solidFill>
              </a:rPr>
            </a:br>
            <a:endParaRPr sz="1200">
              <a:solidFill>
                <a:srgbClr val="434343"/>
              </a:solidFill>
            </a:endParaRPr>
          </a:p>
          <a:p>
            <a:pPr indent="-304800" lvl="0" marL="457200" rtl="0" algn="l">
              <a:spcBef>
                <a:spcPts val="0"/>
              </a:spcBef>
              <a:spcAft>
                <a:spcPts val="0"/>
              </a:spcAft>
              <a:buClr>
                <a:srgbClr val="434343"/>
              </a:buClr>
              <a:buSzPts val="1200"/>
              <a:buFont typeface="Arial"/>
              <a:buChar char="●"/>
            </a:pPr>
            <a:r>
              <a:rPr lang="en" sz="1200">
                <a:solidFill>
                  <a:srgbClr val="434343"/>
                </a:solidFill>
              </a:rPr>
              <a:t>Can ethics be encoded, and </a:t>
            </a:r>
            <a:r>
              <a:rPr b="1" lang="en" sz="1200">
                <a:solidFill>
                  <a:srgbClr val="434343"/>
                </a:solidFill>
              </a:rPr>
              <a:t>who decides what’s ethical</a:t>
            </a:r>
            <a:r>
              <a:rPr lang="en" sz="1200">
                <a:solidFill>
                  <a:srgbClr val="434343"/>
                </a:solidFill>
              </a:rPr>
              <a:t>?</a:t>
            </a:r>
            <a:endParaRPr sz="1200">
              <a:solidFill>
                <a:srgbClr val="434343"/>
              </a:solidFill>
            </a:endParaRPr>
          </a:p>
          <a:p>
            <a:pPr indent="0" lvl="0" marL="0" rtl="0" algn="l">
              <a:spcBef>
                <a:spcPts val="1200"/>
              </a:spcBef>
              <a:spcAft>
                <a:spcPts val="0"/>
              </a:spcAft>
              <a:buNone/>
            </a:pPr>
            <a:r>
              <a:rPr b="1" lang="en" sz="1200">
                <a:solidFill>
                  <a:srgbClr val="434343"/>
                </a:solidFill>
              </a:rPr>
              <a:t>Call to Action:</a:t>
            </a:r>
            <a:endParaRPr b="1" sz="1200">
              <a:solidFill>
                <a:srgbClr val="434343"/>
              </a:solidFill>
            </a:endParaRPr>
          </a:p>
          <a:p>
            <a:pPr indent="-304800" lvl="0" marL="457200" rtl="0" algn="l">
              <a:spcBef>
                <a:spcPts val="1200"/>
              </a:spcBef>
              <a:spcAft>
                <a:spcPts val="0"/>
              </a:spcAft>
              <a:buClr>
                <a:srgbClr val="434343"/>
              </a:buClr>
              <a:buSzPts val="1200"/>
              <a:buFont typeface="Arial"/>
              <a:buChar char="●"/>
            </a:pPr>
            <a:r>
              <a:rPr lang="en" sz="1200">
                <a:solidFill>
                  <a:srgbClr val="434343"/>
                </a:solidFill>
              </a:rPr>
              <a:t>Ethical responsibility lies not in robots, but in </a:t>
            </a:r>
            <a:r>
              <a:rPr b="1" lang="en" sz="1200">
                <a:solidFill>
                  <a:srgbClr val="434343"/>
                </a:solidFill>
              </a:rPr>
              <a:t>humans who design and deploy</a:t>
            </a:r>
            <a:r>
              <a:rPr lang="en" sz="1200">
                <a:solidFill>
                  <a:srgbClr val="434343"/>
                </a:solidFill>
              </a:rPr>
              <a:t> them.</a:t>
            </a:r>
            <a:br>
              <a:rPr lang="en" sz="1200">
                <a:solidFill>
                  <a:srgbClr val="434343"/>
                </a:solidFill>
              </a:rPr>
            </a:br>
            <a:endParaRPr sz="1200">
              <a:solidFill>
                <a:srgbClr val="434343"/>
              </a:solidFill>
            </a:endParaRPr>
          </a:p>
          <a:p>
            <a:pPr indent="-304800" lvl="0" marL="457200" rtl="0" algn="l">
              <a:spcBef>
                <a:spcPts val="0"/>
              </a:spcBef>
              <a:spcAft>
                <a:spcPts val="0"/>
              </a:spcAft>
              <a:buClr>
                <a:srgbClr val="434343"/>
              </a:buClr>
              <a:buSzPts val="1200"/>
              <a:buFont typeface="Arial"/>
              <a:buChar char="●"/>
            </a:pPr>
            <a:r>
              <a:rPr lang="en" sz="1200">
                <a:solidFill>
                  <a:srgbClr val="434343"/>
                </a:solidFill>
              </a:rPr>
              <a:t>A </a:t>
            </a:r>
            <a:r>
              <a:rPr b="1" lang="en" sz="1200">
                <a:solidFill>
                  <a:srgbClr val="434343"/>
                </a:solidFill>
              </a:rPr>
              <a:t>global consensus</a:t>
            </a:r>
            <a:r>
              <a:rPr lang="en" sz="1200">
                <a:solidFill>
                  <a:srgbClr val="434343"/>
                </a:solidFill>
              </a:rPr>
              <a:t> on roboethics is needed to avoid misuse.</a:t>
            </a:r>
            <a:endParaRPr b="1" sz="1500">
              <a:solidFill>
                <a:srgbClr val="434343"/>
              </a:solidFill>
            </a:endParaRPr>
          </a:p>
        </p:txBody>
      </p:sp>
      <p:sp>
        <p:nvSpPr>
          <p:cNvPr id="144" name="Google Shape;144;p27"/>
          <p:cNvSpPr txBox="1"/>
          <p:nvPr>
            <p:ph type="title"/>
          </p:nvPr>
        </p:nvSpPr>
        <p:spPr>
          <a:xfrm>
            <a:off x="311700" y="2118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Ethics in Robotics</a:t>
            </a:r>
            <a:endParaRPr b="1" sz="2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Laws of Robotics</a:t>
            </a:r>
            <a:endParaRPr b="1" sz="2900"/>
          </a:p>
        </p:txBody>
      </p:sp>
      <p:sp>
        <p:nvSpPr>
          <p:cNvPr id="150" name="Google Shape;150;p28"/>
          <p:cNvSpPr txBox="1"/>
          <p:nvPr>
            <p:ph idx="1" type="body"/>
          </p:nvPr>
        </p:nvSpPr>
        <p:spPr>
          <a:xfrm>
            <a:off x="192725" y="1128325"/>
            <a:ext cx="6337500" cy="1592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There are three laws given by Isaac Asimov, a sci-fi writer:</a:t>
            </a:r>
            <a:endParaRPr b="1" sz="1400"/>
          </a:p>
          <a:p>
            <a:pPr indent="-311150" lvl="0" marL="457200" rtl="0" algn="l">
              <a:spcBef>
                <a:spcPts val="1200"/>
              </a:spcBef>
              <a:spcAft>
                <a:spcPts val="0"/>
              </a:spcAft>
              <a:buSzPts val="1300"/>
              <a:buChar char="●"/>
            </a:pPr>
            <a:r>
              <a:rPr lang="en" sz="1300"/>
              <a:t>A robot may not injure a human being or, through inaction, allow a human being to come to harm.</a:t>
            </a:r>
            <a:br>
              <a:rPr lang="en" sz="1300"/>
            </a:br>
            <a:endParaRPr sz="1300"/>
          </a:p>
          <a:p>
            <a:pPr indent="-311150" lvl="0" marL="457200" rtl="0" algn="l">
              <a:spcBef>
                <a:spcPts val="0"/>
              </a:spcBef>
              <a:spcAft>
                <a:spcPts val="0"/>
              </a:spcAft>
              <a:buSzPts val="1300"/>
              <a:buChar char="●"/>
            </a:pPr>
            <a:r>
              <a:rPr lang="en" sz="1300"/>
              <a:t>A robot must obey the orders given to it by human beings, except where such orders would conflict with the First Law.</a:t>
            </a:r>
            <a:br>
              <a:rPr lang="en" sz="1300"/>
            </a:br>
            <a:endParaRPr sz="1300"/>
          </a:p>
          <a:p>
            <a:pPr indent="-311150" lvl="0" marL="457200" rtl="0" algn="l">
              <a:spcBef>
                <a:spcPts val="0"/>
              </a:spcBef>
              <a:spcAft>
                <a:spcPts val="0"/>
              </a:spcAft>
              <a:buSzPts val="1300"/>
              <a:buChar char="●"/>
            </a:pPr>
            <a:r>
              <a:rPr lang="en" sz="1300"/>
              <a:t>A robot must protect its own existence as long as such protection does not conflict with the First or Second</a:t>
            </a:r>
            <a:endParaRPr sz="1300"/>
          </a:p>
        </p:txBody>
      </p:sp>
      <p:pic>
        <p:nvPicPr>
          <p:cNvPr descr="Woran denkst du, wenn du das Wort „Roboter“ hörst? Eher an eine laufende Blechkiste mit Armen und Beinen oder einen selbstgesteuerten Staubsauger? Verschiedene Vorstellungen von Robotern gibt es schon seit den 50er-Jahren in Science-Fiction-Büchern. Einer von ihnen war Isaac Asimov, der die &quot;Three Laws of Robotics&quot; verfasst hat.&#10;&#10;Alle wichtigen Infos über die Regeln, warum wir sie überhaupt brauchen und warum Asimovs Regeln heute nicht mehr funktionieren, erklären wir dir in diesem Video! So wirst du zum Technik-Experten und kannst in der nächsten Englisch-Stunde oder im nächsten Referat garantiert beeindrucken!&#10;&#10;Hier gibt’s das passende Arbeitsblatt: https://www.westermann.de/anlage/4614968&#10;&#10;Mehr Infos und weitere Arbeitsblätter gibt es im Arbeitsblatt-Portal Englisch von Westermann unter: https://www.westermann.de/landing/arbeitsblattportal-englisch" id="151" name="Google Shape;151;p28" title="The Three Laws of Robotics | Englisch-Video für den Unterricht">
            <a:hlinkClick r:id="rId3"/>
          </p:cNvPr>
          <p:cNvPicPr preferRelativeResize="0"/>
          <p:nvPr/>
        </p:nvPicPr>
        <p:blipFill>
          <a:blip r:embed="rId4">
            <a:alphaModFix/>
          </a:blip>
          <a:stretch>
            <a:fillRect/>
          </a:stretch>
        </p:blipFill>
        <p:spPr>
          <a:xfrm>
            <a:off x="6530225" y="1716500"/>
            <a:ext cx="2465625" cy="1386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Activity</a:t>
            </a:r>
            <a:endParaRPr b="1" sz="2900"/>
          </a:p>
        </p:txBody>
      </p:sp>
      <p:sp>
        <p:nvSpPr>
          <p:cNvPr id="157" name="Google Shape;157;p29"/>
          <p:cNvSpPr txBox="1"/>
          <p:nvPr>
            <p:ph idx="1" type="body"/>
          </p:nvPr>
        </p:nvSpPr>
        <p:spPr>
          <a:xfrm>
            <a:off x="192725" y="1017800"/>
            <a:ext cx="65994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Visit the below link to make a robot</a:t>
            </a:r>
            <a:r>
              <a:rPr b="1" lang="en" sz="1400"/>
              <a:t>:</a:t>
            </a:r>
            <a:endParaRPr b="1" sz="1400"/>
          </a:p>
          <a:p>
            <a:pPr indent="0" lvl="0" marL="914400" rtl="0" algn="l">
              <a:spcBef>
                <a:spcPts val="1200"/>
              </a:spcBef>
              <a:spcAft>
                <a:spcPts val="1200"/>
              </a:spcAft>
              <a:buNone/>
            </a:pPr>
            <a:r>
              <a:rPr lang="en" sz="1400" u="sng">
                <a:solidFill>
                  <a:schemeClr val="hlink"/>
                </a:solidFill>
                <a:hlinkClick r:id="rId3"/>
              </a:rPr>
              <a:t>https://www.abcya.com/games/make_a_robot</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Categorisation of Robots</a:t>
            </a:r>
            <a:endParaRPr b="1" sz="2900"/>
          </a:p>
        </p:txBody>
      </p:sp>
      <p:sp>
        <p:nvSpPr>
          <p:cNvPr id="163" name="Google Shape;163;p30"/>
          <p:cNvSpPr txBox="1"/>
          <p:nvPr>
            <p:ph idx="1" type="body"/>
          </p:nvPr>
        </p:nvSpPr>
        <p:spPr>
          <a:xfrm>
            <a:off x="192725" y="1128325"/>
            <a:ext cx="8036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rgbClr val="434343"/>
                </a:solidFill>
              </a:rPr>
              <a:t>There are two main categories under which it has been divided:</a:t>
            </a:r>
            <a:endParaRPr sz="1400">
              <a:solidFill>
                <a:srgbClr val="434343"/>
              </a:solidFill>
            </a:endParaRPr>
          </a:p>
          <a:p>
            <a:pPr indent="-317500" lvl="0" marL="457200" rtl="0" algn="l">
              <a:spcBef>
                <a:spcPts val="1200"/>
              </a:spcBef>
              <a:spcAft>
                <a:spcPts val="0"/>
              </a:spcAft>
              <a:buClr>
                <a:srgbClr val="434343"/>
              </a:buClr>
              <a:buSzPts val="1400"/>
              <a:buChar char="●"/>
            </a:pPr>
            <a:r>
              <a:rPr lang="en" sz="1400">
                <a:solidFill>
                  <a:srgbClr val="434343"/>
                </a:solidFill>
              </a:rPr>
              <a:t>Fixed Robots</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Mobile Robots</a:t>
            </a:r>
            <a:endParaRPr sz="1500">
              <a:solidFill>
                <a:srgbClr val="434343"/>
              </a:solidFill>
            </a:endParaRPr>
          </a:p>
        </p:txBody>
      </p:sp>
      <p:sp>
        <p:nvSpPr>
          <p:cNvPr id="164" name="Google Shape;164;p30"/>
          <p:cNvSpPr txBox="1"/>
          <p:nvPr>
            <p:ph idx="1" type="body"/>
          </p:nvPr>
        </p:nvSpPr>
        <p:spPr>
          <a:xfrm>
            <a:off x="311700" y="2210200"/>
            <a:ext cx="3887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Fixed Robots</a:t>
            </a:r>
            <a:endParaRPr b="1" sz="1400">
              <a:solidFill>
                <a:srgbClr val="434343"/>
              </a:solidFill>
            </a:endParaRPr>
          </a:p>
          <a:p>
            <a:pPr indent="0" lvl="0" marL="0" rtl="0" algn="l">
              <a:spcBef>
                <a:spcPts val="1200"/>
              </a:spcBef>
              <a:spcAft>
                <a:spcPts val="0"/>
              </a:spcAft>
              <a:buNone/>
            </a:pPr>
            <a:r>
              <a:rPr b="1" lang="en" sz="1100">
                <a:solidFill>
                  <a:srgbClr val="434343"/>
                </a:solidFill>
                <a:latin typeface="Arial"/>
                <a:ea typeface="Arial"/>
                <a:cs typeface="Arial"/>
                <a:sym typeface="Arial"/>
              </a:rPr>
              <a:t>Definition:</a:t>
            </a:r>
            <a:r>
              <a:rPr lang="en" sz="1100">
                <a:solidFill>
                  <a:srgbClr val="434343"/>
                </a:solidFill>
                <a:latin typeface="Arial"/>
                <a:ea typeface="Arial"/>
                <a:cs typeface="Arial"/>
                <a:sym typeface="Arial"/>
              </a:rPr>
              <a:t> Fixed robots are </a:t>
            </a:r>
            <a:r>
              <a:rPr b="1" lang="en" sz="1100">
                <a:solidFill>
                  <a:srgbClr val="434343"/>
                </a:solidFill>
                <a:latin typeface="Arial"/>
                <a:ea typeface="Arial"/>
                <a:cs typeface="Arial"/>
                <a:sym typeface="Arial"/>
              </a:rPr>
              <a:t>stationary robotic systems</a:t>
            </a:r>
            <a:r>
              <a:rPr lang="en" sz="1100">
                <a:solidFill>
                  <a:srgbClr val="434343"/>
                </a:solidFill>
                <a:latin typeface="Arial"/>
                <a:ea typeface="Arial"/>
                <a:cs typeface="Arial"/>
                <a:sym typeface="Arial"/>
              </a:rPr>
              <a:t> that are </a:t>
            </a:r>
            <a:r>
              <a:rPr b="1" lang="en" sz="1100">
                <a:solidFill>
                  <a:srgbClr val="434343"/>
                </a:solidFill>
                <a:latin typeface="Arial"/>
                <a:ea typeface="Arial"/>
                <a:cs typeface="Arial"/>
                <a:sym typeface="Arial"/>
              </a:rPr>
              <a:t>permanently installed</a:t>
            </a:r>
            <a:r>
              <a:rPr lang="en" sz="1100">
                <a:solidFill>
                  <a:srgbClr val="434343"/>
                </a:solidFill>
                <a:latin typeface="Arial"/>
                <a:ea typeface="Arial"/>
                <a:cs typeface="Arial"/>
                <a:sym typeface="Arial"/>
              </a:rPr>
              <a:t> in a specific location and perform </a:t>
            </a:r>
            <a:r>
              <a:rPr b="1" lang="en" sz="1100">
                <a:solidFill>
                  <a:srgbClr val="434343"/>
                </a:solidFill>
                <a:latin typeface="Arial"/>
                <a:ea typeface="Arial"/>
                <a:cs typeface="Arial"/>
                <a:sym typeface="Arial"/>
              </a:rPr>
              <a:t>repetitive or pre-programmed tasks</a:t>
            </a:r>
            <a:r>
              <a:rPr lang="en" sz="1100">
                <a:solidFill>
                  <a:srgbClr val="434343"/>
                </a:solidFill>
                <a:latin typeface="Arial"/>
                <a:ea typeface="Arial"/>
                <a:cs typeface="Arial"/>
                <a:sym typeface="Arial"/>
              </a:rPr>
              <a:t>.</a:t>
            </a:r>
            <a:br>
              <a:rPr lang="en" sz="1100">
                <a:solidFill>
                  <a:srgbClr val="434343"/>
                </a:solidFill>
                <a:latin typeface="Arial"/>
                <a:ea typeface="Arial"/>
                <a:cs typeface="Arial"/>
                <a:sym typeface="Arial"/>
              </a:rPr>
            </a:br>
            <a:br>
              <a:rPr lang="en" sz="1100">
                <a:solidFill>
                  <a:srgbClr val="434343"/>
                </a:solidFill>
                <a:latin typeface="Arial"/>
                <a:ea typeface="Arial"/>
                <a:cs typeface="Arial"/>
                <a:sym typeface="Arial"/>
              </a:rPr>
            </a:br>
            <a:r>
              <a:rPr b="1" lang="en" sz="1300">
                <a:solidFill>
                  <a:srgbClr val="434343"/>
                </a:solidFill>
                <a:latin typeface="Arial"/>
                <a:ea typeface="Arial"/>
                <a:cs typeface="Arial"/>
                <a:sym typeface="Arial"/>
              </a:rPr>
              <a:t>Key Characteristics:</a:t>
            </a:r>
            <a:endParaRPr b="1" sz="1300">
              <a:solidFill>
                <a:srgbClr val="434343"/>
              </a:solidFill>
              <a:latin typeface="Arial"/>
              <a:ea typeface="Arial"/>
              <a:cs typeface="Arial"/>
              <a:sym typeface="Arial"/>
            </a:endParaRPr>
          </a:p>
          <a:p>
            <a:pPr indent="-298450" lvl="0" marL="457200" rtl="0" algn="l">
              <a:spcBef>
                <a:spcPts val="1200"/>
              </a:spcBef>
              <a:spcAft>
                <a:spcPts val="0"/>
              </a:spcAft>
              <a:buClr>
                <a:srgbClr val="434343"/>
              </a:buClr>
              <a:buSzPts val="1100"/>
              <a:buFont typeface="Arial"/>
              <a:buChar char="●"/>
            </a:pPr>
            <a:r>
              <a:rPr b="1" lang="en" sz="1100">
                <a:solidFill>
                  <a:srgbClr val="434343"/>
                </a:solidFill>
                <a:latin typeface="Arial"/>
                <a:ea typeface="Arial"/>
                <a:cs typeface="Arial"/>
                <a:sym typeface="Arial"/>
              </a:rPr>
              <a:t>Non-mobile</a:t>
            </a:r>
            <a:r>
              <a:rPr lang="en" sz="1100">
                <a:solidFill>
                  <a:srgbClr val="434343"/>
                </a:solidFill>
                <a:latin typeface="Arial"/>
                <a:ea typeface="Arial"/>
                <a:cs typeface="Arial"/>
                <a:sym typeface="Arial"/>
              </a:rPr>
              <a:t>: Cannot move from one location to another</a:t>
            </a: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b="1" lang="en" sz="1100">
                <a:solidFill>
                  <a:srgbClr val="434343"/>
                </a:solidFill>
                <a:latin typeface="Arial"/>
                <a:ea typeface="Arial"/>
                <a:cs typeface="Arial"/>
                <a:sym typeface="Arial"/>
              </a:rPr>
              <a:t>Highly accurate</a:t>
            </a:r>
            <a:r>
              <a:rPr lang="en" sz="1100">
                <a:solidFill>
                  <a:srgbClr val="434343"/>
                </a:solidFill>
                <a:latin typeface="Arial"/>
                <a:ea typeface="Arial"/>
                <a:cs typeface="Arial"/>
                <a:sym typeface="Arial"/>
              </a:rPr>
              <a:t> and efficient in performing specific tasks</a:t>
            </a:r>
            <a:endParaRPr sz="1100">
              <a:solidFill>
                <a:srgbClr val="434343"/>
              </a:solidFill>
              <a:latin typeface="Arial"/>
              <a:ea typeface="Arial"/>
              <a:cs typeface="Arial"/>
              <a:sym typeface="Arial"/>
            </a:endParaRPr>
          </a:p>
          <a:p>
            <a:pPr indent="0" lvl="0" marL="0" rtl="0" algn="l">
              <a:spcBef>
                <a:spcPts val="1200"/>
              </a:spcBef>
              <a:spcAft>
                <a:spcPts val="1200"/>
              </a:spcAft>
              <a:buNone/>
            </a:pPr>
            <a:r>
              <a:t/>
            </a:r>
            <a:endParaRPr sz="1100">
              <a:solidFill>
                <a:srgbClr val="434343"/>
              </a:solidFill>
              <a:latin typeface="Arial"/>
              <a:ea typeface="Arial"/>
              <a:cs typeface="Arial"/>
              <a:sym typeface="Arial"/>
            </a:endParaRPr>
          </a:p>
        </p:txBody>
      </p:sp>
      <p:sp>
        <p:nvSpPr>
          <p:cNvPr id="165" name="Google Shape;165;p30"/>
          <p:cNvSpPr txBox="1"/>
          <p:nvPr>
            <p:ph idx="1" type="body"/>
          </p:nvPr>
        </p:nvSpPr>
        <p:spPr>
          <a:xfrm>
            <a:off x="4744900" y="2210200"/>
            <a:ext cx="3887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Mobile </a:t>
            </a:r>
            <a:r>
              <a:rPr b="1" lang="en" sz="1400">
                <a:solidFill>
                  <a:srgbClr val="434343"/>
                </a:solidFill>
              </a:rPr>
              <a:t>Robots</a:t>
            </a:r>
            <a:endParaRPr b="1" sz="1400">
              <a:solidFill>
                <a:srgbClr val="434343"/>
              </a:solidFill>
            </a:endParaRPr>
          </a:p>
          <a:p>
            <a:pPr indent="0" lvl="0" marL="0" rtl="0" algn="l">
              <a:spcBef>
                <a:spcPts val="1200"/>
              </a:spcBef>
              <a:spcAft>
                <a:spcPts val="0"/>
              </a:spcAft>
              <a:buNone/>
            </a:pPr>
            <a:r>
              <a:rPr b="1" lang="en" sz="1100">
                <a:solidFill>
                  <a:srgbClr val="434343"/>
                </a:solidFill>
                <a:latin typeface="Arial"/>
                <a:ea typeface="Arial"/>
                <a:cs typeface="Arial"/>
                <a:sym typeface="Arial"/>
              </a:rPr>
              <a:t>Definition:</a:t>
            </a:r>
            <a:r>
              <a:rPr lang="en" sz="1100">
                <a:solidFill>
                  <a:srgbClr val="434343"/>
                </a:solidFill>
                <a:latin typeface="Arial"/>
                <a:ea typeface="Arial"/>
                <a:cs typeface="Arial"/>
                <a:sym typeface="Arial"/>
              </a:rPr>
              <a:t> Mobile robots are </a:t>
            </a:r>
            <a:r>
              <a:rPr b="1" lang="en" sz="1100">
                <a:solidFill>
                  <a:srgbClr val="434343"/>
                </a:solidFill>
                <a:latin typeface="Arial"/>
                <a:ea typeface="Arial"/>
                <a:cs typeface="Arial"/>
                <a:sym typeface="Arial"/>
              </a:rPr>
              <a:t>autonomous or semi-autonomous machines</a:t>
            </a:r>
            <a:r>
              <a:rPr lang="en" sz="1100">
                <a:solidFill>
                  <a:srgbClr val="434343"/>
                </a:solidFill>
                <a:latin typeface="Arial"/>
                <a:ea typeface="Arial"/>
                <a:cs typeface="Arial"/>
                <a:sym typeface="Arial"/>
              </a:rPr>
              <a:t> capable of </a:t>
            </a:r>
            <a:r>
              <a:rPr b="1" lang="en" sz="1100">
                <a:solidFill>
                  <a:srgbClr val="434343"/>
                </a:solidFill>
                <a:latin typeface="Arial"/>
                <a:ea typeface="Arial"/>
                <a:cs typeface="Arial"/>
                <a:sym typeface="Arial"/>
              </a:rPr>
              <a:t>moving through their environment</a:t>
            </a:r>
            <a:r>
              <a:rPr lang="en" sz="1100">
                <a:solidFill>
                  <a:srgbClr val="434343"/>
                </a:solidFill>
                <a:latin typeface="Arial"/>
                <a:ea typeface="Arial"/>
                <a:cs typeface="Arial"/>
                <a:sym typeface="Arial"/>
              </a:rPr>
              <a:t> to perform tasks. </a:t>
            </a:r>
            <a:br>
              <a:rPr lang="en" sz="1100">
                <a:solidFill>
                  <a:srgbClr val="434343"/>
                </a:solidFill>
                <a:latin typeface="Arial"/>
                <a:ea typeface="Arial"/>
                <a:cs typeface="Arial"/>
                <a:sym typeface="Arial"/>
              </a:rPr>
            </a:br>
            <a:br>
              <a:rPr lang="en" sz="1100">
                <a:solidFill>
                  <a:srgbClr val="434343"/>
                </a:solidFill>
                <a:latin typeface="Arial"/>
                <a:ea typeface="Arial"/>
                <a:cs typeface="Arial"/>
                <a:sym typeface="Arial"/>
              </a:rPr>
            </a:br>
            <a:r>
              <a:rPr b="1" lang="en" sz="1300">
                <a:solidFill>
                  <a:srgbClr val="434343"/>
                </a:solidFill>
                <a:latin typeface="Arial"/>
                <a:ea typeface="Arial"/>
                <a:cs typeface="Arial"/>
                <a:sym typeface="Arial"/>
              </a:rPr>
              <a:t>Key Characteristics:</a:t>
            </a:r>
            <a:endParaRPr b="1" sz="1300">
              <a:solidFill>
                <a:srgbClr val="434343"/>
              </a:solidFill>
              <a:latin typeface="Arial"/>
              <a:ea typeface="Arial"/>
              <a:cs typeface="Arial"/>
              <a:sym typeface="Aria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Equipped with </a:t>
            </a:r>
            <a:r>
              <a:rPr b="1" lang="en" sz="1100">
                <a:solidFill>
                  <a:srgbClr val="434343"/>
                </a:solidFill>
                <a:latin typeface="Arial"/>
                <a:ea typeface="Arial"/>
                <a:cs typeface="Arial"/>
                <a:sym typeface="Arial"/>
              </a:rPr>
              <a:t>wheels, tracks, or legs</a:t>
            </a:r>
            <a:r>
              <a:rPr lang="en" sz="1100">
                <a:solidFill>
                  <a:srgbClr val="434343"/>
                </a:solidFill>
                <a:latin typeface="Arial"/>
                <a:ea typeface="Arial"/>
                <a:cs typeface="Arial"/>
                <a:sym typeface="Arial"/>
              </a:rPr>
              <a:t> for mobility</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Use </a:t>
            </a:r>
            <a:r>
              <a:rPr b="1" lang="en" sz="1100">
                <a:solidFill>
                  <a:srgbClr val="434343"/>
                </a:solidFill>
                <a:latin typeface="Arial"/>
                <a:ea typeface="Arial"/>
                <a:cs typeface="Arial"/>
                <a:sym typeface="Arial"/>
              </a:rPr>
              <a:t>sensors, cameras, LIDAR, and GPS</a:t>
            </a:r>
            <a:r>
              <a:rPr lang="en" sz="1100">
                <a:solidFill>
                  <a:srgbClr val="434343"/>
                </a:solidFill>
                <a:latin typeface="Arial"/>
                <a:ea typeface="Arial"/>
                <a:cs typeface="Arial"/>
                <a:sym typeface="Arial"/>
              </a:rPr>
              <a:t> for navigation and obstacle avoidance</a:t>
            </a:r>
            <a:endParaRPr sz="1100">
              <a:solidFill>
                <a:srgbClr val="434343"/>
              </a:solidFill>
              <a:latin typeface="Arial"/>
              <a:ea typeface="Arial"/>
              <a:cs typeface="Arial"/>
              <a:sym typeface="Arial"/>
            </a:endParaRPr>
          </a:p>
          <a:p>
            <a:pPr indent="0" lvl="0" marL="0" rtl="0" algn="l">
              <a:spcBef>
                <a:spcPts val="1200"/>
              </a:spcBef>
              <a:spcAft>
                <a:spcPts val="0"/>
              </a:spcAft>
              <a:buNone/>
            </a:pPr>
            <a:r>
              <a:t/>
            </a:r>
            <a:endParaRPr b="1" sz="1300">
              <a:solidFill>
                <a:srgbClr val="434343"/>
              </a:solidFill>
              <a:latin typeface="Arial"/>
              <a:ea typeface="Arial"/>
              <a:cs typeface="Arial"/>
              <a:sym typeface="Arial"/>
            </a:endParaRPr>
          </a:p>
          <a:p>
            <a:pPr indent="0" lvl="0" marL="0" rtl="0" algn="l">
              <a:spcBef>
                <a:spcPts val="1200"/>
              </a:spcBef>
              <a:spcAft>
                <a:spcPts val="1200"/>
              </a:spcAft>
              <a:buNone/>
            </a:pPr>
            <a:r>
              <a:t/>
            </a:r>
            <a:endParaRPr sz="1100">
              <a:solidFill>
                <a:srgbClr val="434343"/>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Classification </a:t>
            </a:r>
            <a:r>
              <a:rPr b="1" lang="en" sz="2900"/>
              <a:t>of Robots</a:t>
            </a:r>
            <a:endParaRPr b="1" sz="2900"/>
          </a:p>
        </p:txBody>
      </p:sp>
      <p:sp>
        <p:nvSpPr>
          <p:cNvPr id="171" name="Google Shape;171;p31"/>
          <p:cNvSpPr txBox="1"/>
          <p:nvPr>
            <p:ph idx="1" type="body"/>
          </p:nvPr>
        </p:nvSpPr>
        <p:spPr>
          <a:xfrm>
            <a:off x="553800" y="1169400"/>
            <a:ext cx="8036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rgbClr val="434343"/>
                </a:solidFill>
              </a:rPr>
              <a:t>There are classified into these:</a:t>
            </a:r>
            <a:endParaRPr sz="1400">
              <a:solidFill>
                <a:srgbClr val="434343"/>
              </a:solidFill>
            </a:endParaRPr>
          </a:p>
          <a:p>
            <a:pPr indent="-317500" lvl="0" marL="457200" rtl="0" algn="l">
              <a:spcBef>
                <a:spcPts val="1200"/>
              </a:spcBef>
              <a:spcAft>
                <a:spcPts val="0"/>
              </a:spcAft>
              <a:buClr>
                <a:srgbClr val="434343"/>
              </a:buClr>
              <a:buSzPts val="1400"/>
              <a:buChar char="●"/>
            </a:pPr>
            <a:r>
              <a:rPr lang="en" sz="1400">
                <a:solidFill>
                  <a:srgbClr val="434343"/>
                </a:solidFill>
              </a:rPr>
              <a:t>Based on Field/Terrain</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Based on Form</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Based on Functions</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Based on Control</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Based on Work</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Bio-inspired Robots</a:t>
            </a:r>
            <a:endParaRPr sz="1400">
              <a:solidFill>
                <a:srgbClr val="4343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Field/Terrain</a:t>
            </a:r>
            <a:endParaRPr b="1" sz="2900"/>
          </a:p>
        </p:txBody>
      </p:sp>
      <p:sp>
        <p:nvSpPr>
          <p:cNvPr id="177" name="Google Shape;177;p32"/>
          <p:cNvSpPr txBox="1"/>
          <p:nvPr>
            <p:ph idx="1" type="body"/>
          </p:nvPr>
        </p:nvSpPr>
        <p:spPr>
          <a:xfrm>
            <a:off x="436338" y="1133850"/>
            <a:ext cx="3887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Aerial 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Those type of robots that can operate in air for a period of time.</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There are different varieties like multi-copter drones, autonomous flying vehicles, </a:t>
            </a:r>
            <a:r>
              <a:rPr lang="en" sz="1100">
                <a:solidFill>
                  <a:srgbClr val="434343"/>
                </a:solidFill>
                <a:latin typeface="Arial"/>
                <a:ea typeface="Arial"/>
                <a:cs typeface="Arial"/>
                <a:sym typeface="Arial"/>
              </a:rPr>
              <a:t>unmanned</a:t>
            </a:r>
            <a:r>
              <a:rPr lang="en" sz="1100">
                <a:solidFill>
                  <a:srgbClr val="434343"/>
                </a:solidFill>
                <a:latin typeface="Arial"/>
                <a:ea typeface="Arial"/>
                <a:cs typeface="Arial"/>
                <a:sym typeface="Arial"/>
              </a:rPr>
              <a:t> aerial vehicles etc.</a:t>
            </a: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are used for surveillance, aerial photography, carrying packages etc.</a:t>
            </a:r>
            <a:endParaRPr sz="1100">
              <a:solidFill>
                <a:srgbClr val="434343"/>
              </a:solidFill>
              <a:latin typeface="Arial"/>
              <a:ea typeface="Arial"/>
              <a:cs typeface="Arial"/>
              <a:sym typeface="Arial"/>
            </a:endParaRPr>
          </a:p>
        </p:txBody>
      </p:sp>
      <p:sp>
        <p:nvSpPr>
          <p:cNvPr id="178" name="Google Shape;178;p32"/>
          <p:cNvSpPr txBox="1"/>
          <p:nvPr>
            <p:ph idx="1" type="body"/>
          </p:nvPr>
        </p:nvSpPr>
        <p:spPr>
          <a:xfrm>
            <a:off x="4820238" y="1133850"/>
            <a:ext cx="3887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Ground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Those type of robots that works on ground.</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Examples are UGV (Unmanned Ground Vehicles), mobile robots etc.</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Wheels, motors, chassis etc are main components of Ground Robots.</a:t>
            </a:r>
            <a:endParaRPr sz="1100">
              <a:latin typeface="Arial"/>
              <a:ea typeface="Arial"/>
              <a:cs typeface="Arial"/>
              <a:sym typeface="Arial"/>
            </a:endParaRPr>
          </a:p>
        </p:txBody>
      </p:sp>
      <p:pic>
        <p:nvPicPr>
          <p:cNvPr id="179" name="Google Shape;179;p32"/>
          <p:cNvPicPr preferRelativeResize="0"/>
          <p:nvPr/>
        </p:nvPicPr>
        <p:blipFill>
          <a:blip r:embed="rId3">
            <a:alphaModFix/>
          </a:blip>
          <a:stretch>
            <a:fillRect/>
          </a:stretch>
        </p:blipFill>
        <p:spPr>
          <a:xfrm>
            <a:off x="916338" y="3379325"/>
            <a:ext cx="2927424" cy="1400300"/>
          </a:xfrm>
          <a:prstGeom prst="rect">
            <a:avLst/>
          </a:prstGeom>
          <a:noFill/>
          <a:ln>
            <a:noFill/>
          </a:ln>
        </p:spPr>
      </p:pic>
      <p:pic>
        <p:nvPicPr>
          <p:cNvPr id="180" name="Google Shape;180;p32"/>
          <p:cNvPicPr preferRelativeResize="0"/>
          <p:nvPr/>
        </p:nvPicPr>
        <p:blipFill>
          <a:blip r:embed="rId4">
            <a:alphaModFix/>
          </a:blip>
          <a:stretch>
            <a:fillRect/>
          </a:stretch>
        </p:blipFill>
        <p:spPr>
          <a:xfrm>
            <a:off x="5821962" y="3379325"/>
            <a:ext cx="2220014" cy="1400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Field/Terrain</a:t>
            </a:r>
            <a:endParaRPr b="1" sz="2900"/>
          </a:p>
        </p:txBody>
      </p:sp>
      <p:sp>
        <p:nvSpPr>
          <p:cNvPr id="186" name="Google Shape;186;p33"/>
          <p:cNvSpPr txBox="1"/>
          <p:nvPr>
            <p:ph idx="1" type="body"/>
          </p:nvPr>
        </p:nvSpPr>
        <p:spPr>
          <a:xfrm>
            <a:off x="419913" y="1487150"/>
            <a:ext cx="3887400" cy="2443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Underwater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Those type of robots that can operate underwater or overwater sometimes</a:t>
            </a: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Different </a:t>
            </a:r>
            <a:r>
              <a:rPr lang="en" sz="1100">
                <a:solidFill>
                  <a:srgbClr val="434343"/>
                </a:solidFill>
                <a:latin typeface="Arial"/>
                <a:ea typeface="Arial"/>
                <a:cs typeface="Arial"/>
                <a:sym typeface="Arial"/>
              </a:rPr>
              <a:t>types of these robots are Remotely Operated Vehicles (ROVs), Autonomous Underwater Vehicles (AUVs), Submersible Robotic Vehicles etc.</a:t>
            </a:r>
            <a:endParaRPr sz="1100">
              <a:solidFill>
                <a:srgbClr val="434343"/>
              </a:solidFill>
              <a:latin typeface="Arial"/>
              <a:ea typeface="Arial"/>
              <a:cs typeface="Arial"/>
              <a:sym typeface="Arial"/>
            </a:endParaRPr>
          </a:p>
        </p:txBody>
      </p:sp>
      <p:pic>
        <p:nvPicPr>
          <p:cNvPr id="187" name="Google Shape;187;p33"/>
          <p:cNvPicPr preferRelativeResize="0"/>
          <p:nvPr/>
        </p:nvPicPr>
        <p:blipFill>
          <a:blip r:embed="rId3">
            <a:alphaModFix/>
          </a:blip>
          <a:stretch>
            <a:fillRect/>
          </a:stretch>
        </p:blipFill>
        <p:spPr>
          <a:xfrm>
            <a:off x="4616638" y="1257099"/>
            <a:ext cx="3955912" cy="21769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Form</a:t>
            </a:r>
            <a:endParaRPr b="1" sz="2900"/>
          </a:p>
        </p:txBody>
      </p:sp>
      <p:sp>
        <p:nvSpPr>
          <p:cNvPr id="193" name="Google Shape;193;p34"/>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Anthropomorphic 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robots are designed to resemble the human form.</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Humanoid robots like Honda's ASIMO or Sophia by Hanson Robotics.</a:t>
            </a:r>
            <a:endParaRPr sz="1100">
              <a:solidFill>
                <a:srgbClr val="434343"/>
              </a:solidFill>
              <a:latin typeface="Arial"/>
              <a:ea typeface="Arial"/>
              <a:cs typeface="Arial"/>
              <a:sym typeface="Arial"/>
            </a:endParaRPr>
          </a:p>
        </p:txBody>
      </p:sp>
      <p:sp>
        <p:nvSpPr>
          <p:cNvPr id="194" name="Google Shape;194;p34"/>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Animal-Like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Inspired by animals, these robots mimic the movement and behavior of specific creatures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highlight>
                  <a:srgbClr val="FFFFFF"/>
                </a:highlight>
                <a:latin typeface="Arial"/>
                <a:ea typeface="Arial"/>
                <a:cs typeface="Arial"/>
                <a:sym typeface="Arial"/>
              </a:rPr>
              <a:t>Example:</a:t>
            </a:r>
            <a:r>
              <a:rPr lang="en" sz="1100">
                <a:solidFill>
                  <a:srgbClr val="434343"/>
                </a:solidFill>
                <a:highlight>
                  <a:srgbClr val="FFFFFF"/>
                </a:highlight>
                <a:latin typeface="Arial"/>
                <a:ea typeface="Arial"/>
                <a:cs typeface="Arial"/>
                <a:sym typeface="Arial"/>
              </a:rPr>
              <a:t> Boston Dynamics’ robotic dog "Spot"</a:t>
            </a:r>
            <a:endParaRPr sz="1100">
              <a:solidFill>
                <a:srgbClr val="434343"/>
              </a:solidFill>
              <a:highlight>
                <a:srgbClr val="FFFFFF"/>
              </a:highlight>
              <a:latin typeface="Arial"/>
              <a:ea typeface="Arial"/>
              <a:cs typeface="Arial"/>
              <a:sym typeface="Arial"/>
            </a:endParaRPr>
          </a:p>
        </p:txBody>
      </p:sp>
      <p:pic>
        <p:nvPicPr>
          <p:cNvPr id="195" name="Google Shape;195;p34"/>
          <p:cNvPicPr preferRelativeResize="0"/>
          <p:nvPr/>
        </p:nvPicPr>
        <p:blipFill>
          <a:blip r:embed="rId3">
            <a:alphaModFix/>
          </a:blip>
          <a:stretch>
            <a:fillRect/>
          </a:stretch>
        </p:blipFill>
        <p:spPr>
          <a:xfrm>
            <a:off x="5821962" y="3379325"/>
            <a:ext cx="2220014" cy="1400300"/>
          </a:xfrm>
          <a:prstGeom prst="rect">
            <a:avLst/>
          </a:prstGeom>
          <a:noFill/>
          <a:ln>
            <a:noFill/>
          </a:ln>
        </p:spPr>
      </p:pic>
      <p:pic>
        <p:nvPicPr>
          <p:cNvPr id="196" name="Google Shape;196;p34"/>
          <p:cNvPicPr preferRelativeResize="0"/>
          <p:nvPr/>
        </p:nvPicPr>
        <p:blipFill>
          <a:blip r:embed="rId4">
            <a:alphaModFix/>
          </a:blip>
          <a:stretch>
            <a:fillRect/>
          </a:stretch>
        </p:blipFill>
        <p:spPr>
          <a:xfrm>
            <a:off x="1041525" y="3295975"/>
            <a:ext cx="2967300" cy="1483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Form</a:t>
            </a:r>
            <a:endParaRPr b="1" sz="2900"/>
          </a:p>
        </p:txBody>
      </p:sp>
      <p:sp>
        <p:nvSpPr>
          <p:cNvPr id="202" name="Google Shape;202;p35"/>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Industrial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are robotic arms or systems used primarily in manufacturing and assembly lines.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Robotic arms used in automotive factories (e.g., ABB, KUKA robots).</a:t>
            </a:r>
            <a:endParaRPr sz="1100">
              <a:solidFill>
                <a:srgbClr val="434343"/>
              </a:solidFill>
              <a:latin typeface="Arial"/>
              <a:ea typeface="Arial"/>
              <a:cs typeface="Arial"/>
              <a:sym typeface="Arial"/>
            </a:endParaRPr>
          </a:p>
        </p:txBody>
      </p:sp>
      <p:sp>
        <p:nvSpPr>
          <p:cNvPr id="203" name="Google Shape;203;p35"/>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Domestic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robots are designed for home use to assist with daily tasks. </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Robotic vacuum cleaners (like Roomba), home assistant robots, or robotic lawn mowers.</a:t>
            </a:r>
            <a:endParaRPr sz="1100">
              <a:solidFill>
                <a:srgbClr val="434343"/>
              </a:solidFill>
              <a:latin typeface="Arial"/>
              <a:ea typeface="Arial"/>
              <a:cs typeface="Arial"/>
              <a:sym typeface="Arial"/>
            </a:endParaRPr>
          </a:p>
        </p:txBody>
      </p:sp>
      <p:pic>
        <p:nvPicPr>
          <p:cNvPr id="204" name="Google Shape;204;p35"/>
          <p:cNvPicPr preferRelativeResize="0"/>
          <p:nvPr/>
        </p:nvPicPr>
        <p:blipFill>
          <a:blip r:embed="rId3">
            <a:alphaModFix/>
          </a:blip>
          <a:stretch>
            <a:fillRect/>
          </a:stretch>
        </p:blipFill>
        <p:spPr>
          <a:xfrm>
            <a:off x="1269375" y="3386250"/>
            <a:ext cx="2478576" cy="1393225"/>
          </a:xfrm>
          <a:prstGeom prst="rect">
            <a:avLst/>
          </a:prstGeom>
          <a:noFill/>
          <a:ln>
            <a:noFill/>
          </a:ln>
        </p:spPr>
      </p:pic>
      <p:pic>
        <p:nvPicPr>
          <p:cNvPr id="205" name="Google Shape;205;p35"/>
          <p:cNvPicPr preferRelativeResize="0"/>
          <p:nvPr/>
        </p:nvPicPr>
        <p:blipFill rotWithShape="1">
          <a:blip r:embed="rId4">
            <a:alphaModFix/>
          </a:blip>
          <a:srcRect b="0" l="0" r="0" t="16086"/>
          <a:stretch/>
        </p:blipFill>
        <p:spPr>
          <a:xfrm>
            <a:off x="5564950" y="3348900"/>
            <a:ext cx="2615850" cy="14679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Control</a:t>
            </a:r>
            <a:endParaRPr b="1" sz="2900"/>
          </a:p>
        </p:txBody>
      </p:sp>
      <p:sp>
        <p:nvSpPr>
          <p:cNvPr id="211" name="Google Shape;211;p36"/>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Autonomous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robots can make decisions, adapt to their environment, and perform tasks without direct human input.</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Self-driving cars, robotic vacuum cleaners, and warehouse robots</a:t>
            </a:r>
            <a:r>
              <a:rPr lang="en" sz="1100">
                <a:solidFill>
                  <a:srgbClr val="434343"/>
                </a:solidFill>
                <a:latin typeface="Arial"/>
                <a:ea typeface="Arial"/>
                <a:cs typeface="Arial"/>
                <a:sym typeface="Arial"/>
              </a:rPr>
              <a:t>.</a:t>
            </a:r>
            <a:endParaRPr sz="1100">
              <a:solidFill>
                <a:srgbClr val="434343"/>
              </a:solidFill>
              <a:latin typeface="Arial"/>
              <a:ea typeface="Arial"/>
              <a:cs typeface="Arial"/>
              <a:sym typeface="Arial"/>
            </a:endParaRPr>
          </a:p>
        </p:txBody>
      </p:sp>
      <p:sp>
        <p:nvSpPr>
          <p:cNvPr id="212" name="Google Shape;212;p36"/>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Teleoperated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robots are controlled remotely by a human operator.</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Robotic arms used in space exploration, underwater drones, or bomb disposal robots.</a:t>
            </a:r>
            <a:endParaRPr sz="1100">
              <a:solidFill>
                <a:srgbClr val="434343"/>
              </a:solidFill>
              <a:latin typeface="Arial"/>
              <a:ea typeface="Arial"/>
              <a:cs typeface="Arial"/>
              <a:sym typeface="Arial"/>
            </a:endParaRPr>
          </a:p>
        </p:txBody>
      </p:sp>
      <p:pic>
        <p:nvPicPr>
          <p:cNvPr id="213" name="Google Shape;213;p36"/>
          <p:cNvPicPr preferRelativeResize="0"/>
          <p:nvPr/>
        </p:nvPicPr>
        <p:blipFill rotWithShape="1">
          <a:blip r:embed="rId3">
            <a:alphaModFix/>
          </a:blip>
          <a:srcRect b="0" l="0" r="0" t="22588"/>
          <a:stretch/>
        </p:blipFill>
        <p:spPr>
          <a:xfrm>
            <a:off x="1148225" y="3348900"/>
            <a:ext cx="2654924" cy="1371801"/>
          </a:xfrm>
          <a:prstGeom prst="rect">
            <a:avLst/>
          </a:prstGeom>
          <a:noFill/>
          <a:ln>
            <a:noFill/>
          </a:ln>
        </p:spPr>
      </p:pic>
      <p:pic>
        <p:nvPicPr>
          <p:cNvPr id="214" name="Google Shape;214;p36"/>
          <p:cNvPicPr preferRelativeResize="0"/>
          <p:nvPr/>
        </p:nvPicPr>
        <p:blipFill>
          <a:blip r:embed="rId4">
            <a:alphaModFix/>
          </a:blip>
          <a:stretch>
            <a:fillRect/>
          </a:stretch>
        </p:blipFill>
        <p:spPr>
          <a:xfrm>
            <a:off x="5863175" y="3311625"/>
            <a:ext cx="2117151" cy="1371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Work</a:t>
            </a:r>
            <a:endParaRPr b="1" sz="2900"/>
          </a:p>
        </p:txBody>
      </p:sp>
      <p:sp>
        <p:nvSpPr>
          <p:cNvPr id="220" name="Google Shape;220;p37"/>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Agricultural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robots are designed to automate farming tasks like planting, harvesting, spraying, and monitoring crops.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Harvesting robots, autonomous tractors, and weed control robots.</a:t>
            </a:r>
            <a:endParaRPr sz="1100">
              <a:solidFill>
                <a:srgbClr val="434343"/>
              </a:solidFill>
              <a:latin typeface="Arial"/>
              <a:ea typeface="Arial"/>
              <a:cs typeface="Arial"/>
              <a:sym typeface="Arial"/>
            </a:endParaRPr>
          </a:p>
        </p:txBody>
      </p:sp>
      <p:sp>
        <p:nvSpPr>
          <p:cNvPr id="221" name="Google Shape;221;p37"/>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Construction</a:t>
            </a:r>
            <a:r>
              <a:rPr b="1" lang="en" sz="1400"/>
              <a:t>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are used in building and infrastructure projects to assist with tasks such as bricklaying, concrete pouring, demolition, and inspection.</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Robotic bricklayers or drones for site surveying.</a:t>
            </a:r>
            <a:endParaRPr sz="1100">
              <a:solidFill>
                <a:srgbClr val="434343"/>
              </a:solidFill>
              <a:latin typeface="Arial"/>
              <a:ea typeface="Arial"/>
              <a:cs typeface="Arial"/>
              <a:sym typeface="Arial"/>
            </a:endParaRPr>
          </a:p>
        </p:txBody>
      </p:sp>
      <p:pic>
        <p:nvPicPr>
          <p:cNvPr id="222" name="Google Shape;222;p37"/>
          <p:cNvPicPr preferRelativeResize="0"/>
          <p:nvPr/>
        </p:nvPicPr>
        <p:blipFill>
          <a:blip r:embed="rId3">
            <a:alphaModFix/>
          </a:blip>
          <a:stretch>
            <a:fillRect/>
          </a:stretch>
        </p:blipFill>
        <p:spPr>
          <a:xfrm>
            <a:off x="1035612" y="3226037"/>
            <a:ext cx="2688875" cy="1542974"/>
          </a:xfrm>
          <a:prstGeom prst="rect">
            <a:avLst/>
          </a:prstGeom>
          <a:noFill/>
          <a:ln>
            <a:noFill/>
          </a:ln>
        </p:spPr>
      </p:pic>
      <p:pic>
        <p:nvPicPr>
          <p:cNvPr id="223" name="Google Shape;223;p37"/>
          <p:cNvPicPr preferRelativeResize="0"/>
          <p:nvPr/>
        </p:nvPicPr>
        <p:blipFill>
          <a:blip r:embed="rId4">
            <a:alphaModFix/>
          </a:blip>
          <a:stretch>
            <a:fillRect/>
          </a:stretch>
        </p:blipFill>
        <p:spPr>
          <a:xfrm>
            <a:off x="5901589" y="3226025"/>
            <a:ext cx="2193912" cy="1542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Based on Work</a:t>
            </a:r>
            <a:endParaRPr b="1" sz="2900"/>
          </a:p>
        </p:txBody>
      </p:sp>
      <p:sp>
        <p:nvSpPr>
          <p:cNvPr id="229" name="Google Shape;229;p38"/>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Mining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Mining Robots operate in hazardous underground environments to extract minerals, monitor tunnels, and handle explosives.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Autonomous drilling machines and robotic loaders.</a:t>
            </a:r>
            <a:endParaRPr sz="1100">
              <a:solidFill>
                <a:srgbClr val="434343"/>
              </a:solidFill>
              <a:latin typeface="Arial"/>
              <a:ea typeface="Arial"/>
              <a:cs typeface="Arial"/>
              <a:sym typeface="Arial"/>
            </a:endParaRPr>
          </a:p>
        </p:txBody>
      </p:sp>
      <p:sp>
        <p:nvSpPr>
          <p:cNvPr id="230" name="Google Shape;230;p38"/>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Search and Rescue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robots are deployed in disaster zones to locate and assist victims in hard-to-reach or dangerous areas.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Snake-like robots, aerial drones, or robots with thermal imaging.</a:t>
            </a:r>
            <a:endParaRPr sz="1100">
              <a:solidFill>
                <a:srgbClr val="434343"/>
              </a:solidFill>
              <a:latin typeface="Arial"/>
              <a:ea typeface="Arial"/>
              <a:cs typeface="Arial"/>
              <a:sym typeface="Arial"/>
            </a:endParaRPr>
          </a:p>
        </p:txBody>
      </p:sp>
      <p:pic>
        <p:nvPicPr>
          <p:cNvPr id="231" name="Google Shape;231;p38"/>
          <p:cNvPicPr preferRelativeResize="0"/>
          <p:nvPr/>
        </p:nvPicPr>
        <p:blipFill>
          <a:blip r:embed="rId3">
            <a:alphaModFix/>
          </a:blip>
          <a:stretch>
            <a:fillRect/>
          </a:stretch>
        </p:blipFill>
        <p:spPr>
          <a:xfrm>
            <a:off x="945525" y="3097550"/>
            <a:ext cx="2508750" cy="1671449"/>
          </a:xfrm>
          <a:prstGeom prst="rect">
            <a:avLst/>
          </a:prstGeom>
          <a:noFill/>
          <a:ln>
            <a:noFill/>
          </a:ln>
        </p:spPr>
      </p:pic>
      <p:pic>
        <p:nvPicPr>
          <p:cNvPr id="232" name="Google Shape;232;p38"/>
          <p:cNvPicPr preferRelativeResize="0"/>
          <p:nvPr/>
        </p:nvPicPr>
        <p:blipFill>
          <a:blip r:embed="rId4">
            <a:alphaModFix/>
          </a:blip>
          <a:stretch>
            <a:fillRect/>
          </a:stretch>
        </p:blipFill>
        <p:spPr>
          <a:xfrm>
            <a:off x="5212275" y="3097550"/>
            <a:ext cx="3181340" cy="1671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Bio-Inspired Robots</a:t>
            </a:r>
            <a:endParaRPr b="1" sz="2900"/>
          </a:p>
        </p:txBody>
      </p:sp>
      <p:sp>
        <p:nvSpPr>
          <p:cNvPr id="238" name="Google Shape;238;p39"/>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Humanoid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Modeled after the human body, these robots often have a head, torso, arms, and legs.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ASIMO by Honda, Sophia by Hanson Robotics.</a:t>
            </a:r>
            <a:endParaRPr sz="1100">
              <a:solidFill>
                <a:srgbClr val="434343"/>
              </a:solidFill>
              <a:latin typeface="Arial"/>
              <a:ea typeface="Arial"/>
              <a:cs typeface="Arial"/>
              <a:sym typeface="Arial"/>
            </a:endParaRPr>
          </a:p>
        </p:txBody>
      </p:sp>
      <p:sp>
        <p:nvSpPr>
          <p:cNvPr id="239" name="Google Shape;239;p39"/>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Bird-Inspired </a:t>
            </a:r>
            <a:r>
              <a:rPr b="1" lang="en" sz="1400"/>
              <a:t>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robots imitate the flight and movement of birds, often used for surveillance, environmental monitoring, or flying research.</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Robotic birds with flapping wings used in aerial reconnaissance.</a:t>
            </a:r>
            <a:endParaRPr sz="1100">
              <a:solidFill>
                <a:srgbClr val="434343"/>
              </a:solidFill>
              <a:latin typeface="Arial"/>
              <a:ea typeface="Arial"/>
              <a:cs typeface="Arial"/>
              <a:sym typeface="Arial"/>
            </a:endParaRPr>
          </a:p>
        </p:txBody>
      </p:sp>
      <p:pic>
        <p:nvPicPr>
          <p:cNvPr id="240" name="Google Shape;240;p39"/>
          <p:cNvPicPr preferRelativeResize="0"/>
          <p:nvPr/>
        </p:nvPicPr>
        <p:blipFill rotWithShape="1">
          <a:blip r:embed="rId3">
            <a:alphaModFix/>
          </a:blip>
          <a:srcRect b="0" l="20561" r="18425" t="0"/>
          <a:stretch/>
        </p:blipFill>
        <p:spPr>
          <a:xfrm>
            <a:off x="878050" y="3149240"/>
            <a:ext cx="2733525" cy="1568075"/>
          </a:xfrm>
          <a:prstGeom prst="rect">
            <a:avLst/>
          </a:prstGeom>
          <a:noFill/>
          <a:ln>
            <a:noFill/>
          </a:ln>
        </p:spPr>
      </p:pic>
      <p:pic>
        <p:nvPicPr>
          <p:cNvPr id="241" name="Google Shape;241;p39"/>
          <p:cNvPicPr preferRelativeResize="0"/>
          <p:nvPr/>
        </p:nvPicPr>
        <p:blipFill>
          <a:blip r:embed="rId4">
            <a:alphaModFix/>
          </a:blip>
          <a:stretch>
            <a:fillRect/>
          </a:stretch>
        </p:blipFill>
        <p:spPr>
          <a:xfrm>
            <a:off x="5657524" y="3106925"/>
            <a:ext cx="2492644" cy="1652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Bio-Inspired Robots</a:t>
            </a:r>
            <a:endParaRPr b="1" sz="2900"/>
          </a:p>
        </p:txBody>
      </p:sp>
      <p:sp>
        <p:nvSpPr>
          <p:cNvPr id="247" name="Google Shape;247;p40"/>
          <p:cNvSpPr txBox="1"/>
          <p:nvPr>
            <p:ph idx="1" type="body"/>
          </p:nvPr>
        </p:nvSpPr>
        <p:spPr>
          <a:xfrm>
            <a:off x="436350" y="1133850"/>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rgbClr val="434343"/>
                </a:solidFill>
              </a:rPr>
              <a:t>Snake-Inspired </a:t>
            </a:r>
            <a:r>
              <a:rPr b="1" lang="en" sz="1400">
                <a:solidFill>
                  <a:srgbClr val="434343"/>
                </a:solidFill>
              </a:rPr>
              <a:t>Robots</a:t>
            </a:r>
            <a:endParaRPr b="1" sz="1400">
              <a:solidFill>
                <a:srgbClr val="434343"/>
              </a:solidFil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Mining Robots operate in hazardous underground environments to extract minerals, monitor tunnels, and handle explosives.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Autonomous drilling machines and robotic loaders.</a:t>
            </a:r>
            <a:endParaRPr sz="1100">
              <a:solidFill>
                <a:srgbClr val="434343"/>
              </a:solidFill>
              <a:latin typeface="Arial"/>
              <a:ea typeface="Arial"/>
              <a:cs typeface="Arial"/>
              <a:sym typeface="Arial"/>
            </a:endParaRPr>
          </a:p>
        </p:txBody>
      </p:sp>
      <p:sp>
        <p:nvSpPr>
          <p:cNvPr id="248" name="Google Shape;248;p40"/>
          <p:cNvSpPr txBox="1"/>
          <p:nvPr>
            <p:ph idx="1" type="body"/>
          </p:nvPr>
        </p:nvSpPr>
        <p:spPr>
          <a:xfrm>
            <a:off x="4820250" y="1133850"/>
            <a:ext cx="3887400" cy="1814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t>Insect</a:t>
            </a:r>
            <a:r>
              <a:rPr b="1" lang="en" sz="1400"/>
              <a:t>-Inspired Robots</a:t>
            </a:r>
            <a:endParaRPr b="1" sz="1400"/>
          </a:p>
          <a:p>
            <a:pPr indent="-298450" lvl="0" marL="457200" rtl="0" algn="l">
              <a:spcBef>
                <a:spcPts val="1200"/>
              </a:spcBef>
              <a:spcAft>
                <a:spcPts val="0"/>
              </a:spcAft>
              <a:buSzPts val="1100"/>
              <a:buFont typeface="Arial"/>
              <a:buChar char="●"/>
            </a:pPr>
            <a:r>
              <a:rPr lang="en" sz="1100">
                <a:latin typeface="Arial"/>
                <a:ea typeface="Arial"/>
                <a:cs typeface="Arial"/>
                <a:sym typeface="Arial"/>
              </a:rPr>
              <a:t>These robots are deployed in disaster zones to locate and assist victims in hard-to-reach or dangerous areas.</a:t>
            </a:r>
            <a:br>
              <a:rPr lang="en" sz="1100">
                <a:latin typeface="Arial"/>
                <a:ea typeface="Arial"/>
                <a:cs typeface="Arial"/>
                <a:sym typeface="Arial"/>
              </a:rPr>
            </a:br>
            <a:endParaRPr sz="1100">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i="1" lang="en" sz="1100">
                <a:solidFill>
                  <a:srgbClr val="434343"/>
                </a:solidFill>
                <a:latin typeface="Arial"/>
                <a:ea typeface="Arial"/>
                <a:cs typeface="Arial"/>
                <a:sym typeface="Arial"/>
              </a:rPr>
              <a:t>Example:</a:t>
            </a:r>
            <a:r>
              <a:rPr lang="en" sz="1100">
                <a:solidFill>
                  <a:srgbClr val="434343"/>
                </a:solidFill>
                <a:latin typeface="Arial"/>
                <a:ea typeface="Arial"/>
                <a:cs typeface="Arial"/>
                <a:sym typeface="Arial"/>
              </a:rPr>
              <a:t> Snake-like robots, aerial drones, or robots with thermal imaging.</a:t>
            </a:r>
            <a:endParaRPr sz="1100">
              <a:solidFill>
                <a:srgbClr val="434343"/>
              </a:solidFill>
              <a:latin typeface="Arial"/>
              <a:ea typeface="Arial"/>
              <a:cs typeface="Arial"/>
              <a:sym typeface="Arial"/>
            </a:endParaRPr>
          </a:p>
        </p:txBody>
      </p:sp>
      <p:pic>
        <p:nvPicPr>
          <p:cNvPr id="249" name="Google Shape;249;p40"/>
          <p:cNvPicPr preferRelativeResize="0"/>
          <p:nvPr/>
        </p:nvPicPr>
        <p:blipFill>
          <a:blip r:embed="rId3">
            <a:alphaModFix/>
          </a:blip>
          <a:stretch>
            <a:fillRect/>
          </a:stretch>
        </p:blipFill>
        <p:spPr>
          <a:xfrm>
            <a:off x="1096425" y="3130950"/>
            <a:ext cx="2406990" cy="1604626"/>
          </a:xfrm>
          <a:prstGeom prst="rect">
            <a:avLst/>
          </a:prstGeom>
          <a:noFill/>
          <a:ln>
            <a:noFill/>
          </a:ln>
        </p:spPr>
      </p:pic>
      <p:pic>
        <p:nvPicPr>
          <p:cNvPr id="250" name="Google Shape;250;p40"/>
          <p:cNvPicPr preferRelativeResize="0"/>
          <p:nvPr/>
        </p:nvPicPr>
        <p:blipFill>
          <a:blip r:embed="rId4">
            <a:alphaModFix/>
          </a:blip>
          <a:stretch>
            <a:fillRect/>
          </a:stretch>
        </p:blipFill>
        <p:spPr>
          <a:xfrm>
            <a:off x="5489963" y="3064600"/>
            <a:ext cx="2547975" cy="1698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Future of Robotics and Robots</a:t>
            </a:r>
            <a:endParaRPr b="1" sz="2900"/>
          </a:p>
        </p:txBody>
      </p:sp>
      <p:sp>
        <p:nvSpPr>
          <p:cNvPr id="256" name="Google Shape;256;p41"/>
          <p:cNvSpPr txBox="1"/>
          <p:nvPr>
            <p:ph idx="1" type="body"/>
          </p:nvPr>
        </p:nvSpPr>
        <p:spPr>
          <a:xfrm>
            <a:off x="429413" y="1385225"/>
            <a:ext cx="38874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434343"/>
                </a:solidFill>
                <a:latin typeface="Arial"/>
                <a:ea typeface="Arial"/>
                <a:cs typeface="Arial"/>
                <a:sym typeface="Arial"/>
              </a:rPr>
              <a:t>1. Smarter Robots with AI &amp; ML Integration</a:t>
            </a:r>
            <a:endParaRPr b="1" sz="1100">
              <a:solidFill>
                <a:srgbClr val="434343"/>
              </a:solidFill>
              <a:latin typeface="Arial"/>
              <a:ea typeface="Arial"/>
              <a:cs typeface="Arial"/>
              <a:sym typeface="Aria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Ongoing advancements in Artificial Intelligence and Machine Learning are enabling robots to move beyond repetitive tasks.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Robots are evolving into intelligent collaborators capable of cognitive functions such as problem-solving, learning, and decision-making.</a:t>
            </a:r>
            <a:endParaRPr sz="1100">
              <a:solidFill>
                <a:srgbClr val="434343"/>
              </a:solidFill>
              <a:latin typeface="Arial"/>
              <a:ea typeface="Arial"/>
              <a:cs typeface="Arial"/>
              <a:sym typeface="Arial"/>
            </a:endParaRPr>
          </a:p>
          <a:p>
            <a:pPr indent="0" lvl="0" marL="0" rtl="0" algn="l">
              <a:spcBef>
                <a:spcPts val="1200"/>
              </a:spcBef>
              <a:spcAft>
                <a:spcPts val="0"/>
              </a:spcAft>
              <a:buNone/>
            </a:pPr>
            <a:r>
              <a:rPr b="1" lang="en" sz="1100">
                <a:solidFill>
                  <a:srgbClr val="434343"/>
                </a:solidFill>
                <a:latin typeface="Arial"/>
                <a:ea typeface="Arial"/>
                <a:cs typeface="Arial"/>
                <a:sym typeface="Arial"/>
              </a:rPr>
              <a:t>2. Expansion into More Life &amp; Work Domains</a:t>
            </a:r>
            <a:endParaRPr b="1" sz="1100">
              <a:solidFill>
                <a:srgbClr val="434343"/>
              </a:solidFill>
              <a:latin typeface="Arial"/>
              <a:ea typeface="Arial"/>
              <a:cs typeface="Arial"/>
              <a:sym typeface="Arial"/>
            </a:endParaRPr>
          </a:p>
          <a:p>
            <a:pPr indent="-298450" lvl="0" marL="457200" rtl="0" algn="l">
              <a:spcBef>
                <a:spcPts val="1200"/>
              </a:spcBef>
              <a:spcAft>
                <a:spcPts val="0"/>
              </a:spcAft>
              <a:buClr>
                <a:srgbClr val="434343"/>
              </a:buClr>
              <a:buSzPts val="1100"/>
              <a:buFont typeface="Arial"/>
              <a:buChar char="●"/>
            </a:pPr>
            <a:r>
              <a:rPr lang="en" sz="1100">
                <a:solidFill>
                  <a:srgbClr val="434343"/>
                </a:solidFill>
                <a:latin typeface="Arial"/>
                <a:ea typeface="Arial"/>
                <a:cs typeface="Arial"/>
                <a:sym typeface="Arial"/>
              </a:rPr>
              <a:t>Sophisticated robots will increasingly be integrated into everyday life — from homes and hospitals to warehouses and offices.</a:t>
            </a:r>
            <a:br>
              <a:rPr lang="en" sz="1100">
                <a:solidFill>
                  <a:srgbClr val="434343"/>
                </a:solidFill>
                <a:latin typeface="Arial"/>
                <a:ea typeface="Arial"/>
                <a:cs typeface="Arial"/>
                <a:sym typeface="Arial"/>
              </a:rPr>
            </a:br>
            <a:endParaRPr sz="1100">
              <a:solidFill>
                <a:srgbClr val="434343"/>
              </a:solidFill>
              <a:latin typeface="Arial"/>
              <a:ea typeface="Arial"/>
              <a:cs typeface="Arial"/>
              <a:sym typeface="Arial"/>
            </a:endParaRPr>
          </a:p>
          <a:p>
            <a:pPr indent="-298450" lvl="0" marL="457200" rtl="0" algn="l">
              <a:spcBef>
                <a:spcPts val="0"/>
              </a:spcBef>
              <a:spcAft>
                <a:spcPts val="0"/>
              </a:spcAft>
              <a:buClr>
                <a:srgbClr val="434343"/>
              </a:buClr>
              <a:buSzPts val="1100"/>
              <a:buFont typeface="Arial"/>
              <a:buChar char="●"/>
            </a:pPr>
            <a:r>
              <a:rPr lang="en" sz="1100">
                <a:solidFill>
                  <a:srgbClr val="434343"/>
                </a:solidFill>
                <a:latin typeface="Arial"/>
                <a:ea typeface="Arial"/>
                <a:cs typeface="Arial"/>
                <a:sym typeface="Arial"/>
              </a:rPr>
              <a:t>These robots will work </a:t>
            </a:r>
            <a:r>
              <a:rPr b="1" lang="en" sz="1100">
                <a:solidFill>
                  <a:srgbClr val="434343"/>
                </a:solidFill>
                <a:latin typeface="Arial"/>
                <a:ea typeface="Arial"/>
                <a:cs typeface="Arial"/>
                <a:sym typeface="Arial"/>
              </a:rPr>
              <a:t>with</a:t>
            </a:r>
            <a:r>
              <a:rPr lang="en" sz="1100">
                <a:solidFill>
                  <a:srgbClr val="434343"/>
                </a:solidFill>
                <a:latin typeface="Arial"/>
                <a:ea typeface="Arial"/>
                <a:cs typeface="Arial"/>
                <a:sym typeface="Arial"/>
              </a:rPr>
              <a:t> humans, not </a:t>
            </a:r>
            <a:r>
              <a:rPr b="1" lang="en" sz="1100">
                <a:solidFill>
                  <a:srgbClr val="434343"/>
                </a:solidFill>
                <a:latin typeface="Arial"/>
                <a:ea typeface="Arial"/>
                <a:cs typeface="Arial"/>
                <a:sym typeface="Arial"/>
              </a:rPr>
              <a:t>replace</a:t>
            </a:r>
            <a:r>
              <a:rPr lang="en" sz="1100">
                <a:solidFill>
                  <a:srgbClr val="434343"/>
                </a:solidFill>
                <a:latin typeface="Arial"/>
                <a:ea typeface="Arial"/>
                <a:cs typeface="Arial"/>
                <a:sym typeface="Arial"/>
              </a:rPr>
              <a:t> them, augmenting human capabilities.</a:t>
            </a:r>
            <a:endParaRPr b="1" sz="1400">
              <a:solidFill>
                <a:srgbClr val="434343"/>
              </a:solidFill>
            </a:endParaRPr>
          </a:p>
        </p:txBody>
      </p:sp>
      <p:sp>
        <p:nvSpPr>
          <p:cNvPr id="257" name="Google Shape;257;p41"/>
          <p:cNvSpPr txBox="1"/>
          <p:nvPr/>
        </p:nvSpPr>
        <p:spPr>
          <a:xfrm>
            <a:off x="4765988" y="1410725"/>
            <a:ext cx="3939300" cy="20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solidFill>
                  <a:srgbClr val="434343"/>
                </a:solidFill>
              </a:rPr>
              <a:t>3. New Jobs and Upskilling Opportunities</a:t>
            </a:r>
            <a:endParaRPr b="1" sz="1100">
              <a:solidFill>
                <a:srgbClr val="434343"/>
              </a:solidFill>
            </a:endParaRPr>
          </a:p>
          <a:p>
            <a:pPr indent="-298450" lvl="0" marL="457200" rtl="0" algn="l">
              <a:lnSpc>
                <a:spcPct val="115000"/>
              </a:lnSpc>
              <a:spcBef>
                <a:spcPts val="1200"/>
              </a:spcBef>
              <a:spcAft>
                <a:spcPts val="0"/>
              </a:spcAft>
              <a:buClr>
                <a:srgbClr val="434343"/>
              </a:buClr>
              <a:buSzPts val="1100"/>
              <a:buChar char="●"/>
            </a:pPr>
            <a:r>
              <a:rPr lang="en" sz="1100">
                <a:solidFill>
                  <a:srgbClr val="434343"/>
                </a:solidFill>
              </a:rPr>
              <a:t>While some traditional roles may decline (e.g., manual welding in factories), new roles will emerge:</a:t>
            </a:r>
            <a:br>
              <a:rPr lang="en" sz="1100">
                <a:solidFill>
                  <a:srgbClr val="434343"/>
                </a:solidFill>
              </a:rPr>
            </a:br>
            <a:r>
              <a:rPr lang="en" sz="1100">
                <a:solidFill>
                  <a:srgbClr val="434343"/>
                </a:solidFill>
              </a:rPr>
              <a:t> ➤ Robot programmers</a:t>
            </a:r>
            <a:br>
              <a:rPr lang="en" sz="1100">
                <a:solidFill>
                  <a:srgbClr val="434343"/>
                </a:solidFill>
              </a:rPr>
            </a:br>
            <a:r>
              <a:rPr lang="en" sz="1100">
                <a:solidFill>
                  <a:srgbClr val="434343"/>
                </a:solidFill>
              </a:rPr>
              <a:t> ➤ Maintenance and repair technicians</a:t>
            </a:r>
            <a:br>
              <a:rPr lang="en" sz="1100">
                <a:solidFill>
                  <a:srgbClr val="434343"/>
                </a:solidFill>
              </a:rPr>
            </a:br>
            <a:r>
              <a:rPr lang="en" sz="1100">
                <a:solidFill>
                  <a:srgbClr val="434343"/>
                </a:solidFill>
              </a:rPr>
              <a:t> ➤ Automation specialists</a:t>
            </a:r>
            <a:br>
              <a:rPr lang="en" sz="1100">
                <a:solidFill>
                  <a:srgbClr val="434343"/>
                </a:solidFill>
              </a:rPr>
            </a:br>
            <a:endParaRPr sz="1100">
              <a:solidFill>
                <a:srgbClr val="434343"/>
              </a:solidFill>
            </a:endParaRPr>
          </a:p>
          <a:p>
            <a:pPr indent="-298450" lvl="0" marL="457200" rtl="0" algn="l">
              <a:lnSpc>
                <a:spcPct val="115000"/>
              </a:lnSpc>
              <a:spcBef>
                <a:spcPts val="0"/>
              </a:spcBef>
              <a:spcAft>
                <a:spcPts val="0"/>
              </a:spcAft>
              <a:buClr>
                <a:srgbClr val="434343"/>
              </a:buClr>
              <a:buSzPts val="1100"/>
              <a:buChar char="●"/>
            </a:pPr>
            <a:r>
              <a:rPr lang="en" sz="1100">
                <a:solidFill>
                  <a:srgbClr val="434343"/>
                </a:solidFill>
              </a:rPr>
              <a:t>Companies may offer </a:t>
            </a:r>
            <a:r>
              <a:rPr b="1" lang="en" sz="1100">
                <a:solidFill>
                  <a:srgbClr val="434343"/>
                </a:solidFill>
              </a:rPr>
              <a:t>in-house training</a:t>
            </a:r>
            <a:r>
              <a:rPr lang="en" sz="1100">
                <a:solidFill>
                  <a:srgbClr val="434343"/>
                </a:solidFill>
              </a:rPr>
              <a:t>, empowering workers with valuable technical skills.</a:t>
            </a:r>
            <a:endParaRPr sz="1800">
              <a:solidFill>
                <a:srgbClr val="434343"/>
              </a:solidFill>
              <a:latin typeface="Roboto"/>
              <a:ea typeface="Roboto"/>
              <a:cs typeface="Roboto"/>
              <a:sym typeface="Roboto"/>
            </a:endParaRPr>
          </a:p>
        </p:txBody>
      </p:sp>
      <p:sp>
        <p:nvSpPr>
          <p:cNvPr id="258" name="Google Shape;258;p41"/>
          <p:cNvSpPr txBox="1"/>
          <p:nvPr/>
        </p:nvSpPr>
        <p:spPr>
          <a:xfrm>
            <a:off x="311700" y="923525"/>
            <a:ext cx="536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Roboto"/>
                <a:ea typeface="Roboto"/>
                <a:cs typeface="Roboto"/>
                <a:sym typeface="Roboto"/>
              </a:rPr>
              <a:t>Impact, Challenges &amp; Outlook</a:t>
            </a:r>
            <a:endParaRPr b="1" sz="18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Future of Robotics and Robots</a:t>
            </a:r>
            <a:endParaRPr b="1" sz="2900"/>
          </a:p>
        </p:txBody>
      </p:sp>
      <p:sp>
        <p:nvSpPr>
          <p:cNvPr id="264" name="Google Shape;264;p42"/>
          <p:cNvSpPr txBox="1"/>
          <p:nvPr>
            <p:ph idx="1" type="body"/>
          </p:nvPr>
        </p:nvSpPr>
        <p:spPr>
          <a:xfrm>
            <a:off x="311700" y="1450450"/>
            <a:ext cx="4441500" cy="2116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100">
                <a:solidFill>
                  <a:srgbClr val="000000"/>
                </a:solidFill>
                <a:latin typeface="Arial"/>
                <a:ea typeface="Arial"/>
                <a:cs typeface="Arial"/>
                <a:sym typeface="Arial"/>
              </a:rPr>
              <a:t>1. Economic Growth and Productivity Boost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Robots will contribute to greater productivity, optimized workflows, and global economic growth.</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They will perform high-precision, time-consuming tasks, improving efficiency across industries.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2. Job Automation Concerns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Studies suggest:</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 ➤ Up to 20 million manufacturing jobs could be lost by 2030.</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 ➤ Nearly 30% of all jobs may be automated.</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Raises the need for </a:t>
            </a:r>
            <a:r>
              <a:rPr b="1" lang="en" sz="1100">
                <a:solidFill>
                  <a:srgbClr val="000000"/>
                </a:solidFill>
                <a:latin typeface="Arial"/>
                <a:ea typeface="Arial"/>
                <a:cs typeface="Arial"/>
                <a:sym typeface="Arial"/>
              </a:rPr>
              <a:t>proactive workforce planning</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education reform</a:t>
            </a:r>
            <a:r>
              <a:rPr lang="en" sz="1100">
                <a:solidFill>
                  <a:srgbClr val="000000"/>
                </a:solidFill>
                <a:latin typeface="Arial"/>
                <a:ea typeface="Arial"/>
                <a:cs typeface="Arial"/>
                <a:sym typeface="Arial"/>
              </a:rPr>
              <a:t>.</a:t>
            </a:r>
            <a:endParaRPr b="1" sz="1100">
              <a:solidFill>
                <a:srgbClr val="434343"/>
              </a:solidFill>
              <a:latin typeface="Arial"/>
              <a:ea typeface="Arial"/>
              <a:cs typeface="Arial"/>
              <a:sym typeface="Arial"/>
            </a:endParaRPr>
          </a:p>
        </p:txBody>
      </p:sp>
      <p:sp>
        <p:nvSpPr>
          <p:cNvPr id="265" name="Google Shape;265;p42"/>
          <p:cNvSpPr txBox="1"/>
          <p:nvPr/>
        </p:nvSpPr>
        <p:spPr>
          <a:xfrm>
            <a:off x="4826525" y="1475950"/>
            <a:ext cx="3939300" cy="20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3. Human Empowerment Through Automation</a:t>
            </a:r>
            <a:endParaRPr b="1" sz="1100"/>
          </a:p>
          <a:p>
            <a:pPr indent="-298450" lvl="0" marL="457200" rtl="0" algn="l">
              <a:lnSpc>
                <a:spcPct val="115000"/>
              </a:lnSpc>
              <a:spcBef>
                <a:spcPts val="1200"/>
              </a:spcBef>
              <a:spcAft>
                <a:spcPts val="0"/>
              </a:spcAft>
              <a:buSzPts val="1100"/>
              <a:buChar char="●"/>
            </a:pPr>
            <a:r>
              <a:rPr lang="en" sz="1100"/>
              <a:t>Robots will take over </a:t>
            </a:r>
            <a:r>
              <a:rPr b="1" lang="en" sz="1100"/>
              <a:t>burdensome, repetitive tasks</a:t>
            </a:r>
            <a:r>
              <a:rPr lang="en" sz="1100"/>
              <a:t>, enabling humans to focus on innovation, education, and self-improvement.</a:t>
            </a:r>
            <a:br>
              <a:rPr lang="en" sz="1100"/>
            </a:br>
            <a:endParaRPr sz="1100"/>
          </a:p>
          <a:p>
            <a:pPr indent="-298450" lvl="0" marL="457200" rtl="0" algn="l">
              <a:lnSpc>
                <a:spcPct val="115000"/>
              </a:lnSpc>
              <a:spcBef>
                <a:spcPts val="0"/>
              </a:spcBef>
              <a:spcAft>
                <a:spcPts val="0"/>
              </a:spcAft>
              <a:buSzPts val="1100"/>
              <a:buChar char="●"/>
            </a:pPr>
            <a:r>
              <a:rPr lang="en" sz="1100"/>
              <a:t>Applications include:</a:t>
            </a:r>
            <a:br>
              <a:rPr lang="en" sz="1100"/>
            </a:br>
            <a:r>
              <a:rPr lang="en" sz="1100"/>
              <a:t> ➤ Efficient transportation systems</a:t>
            </a:r>
            <a:br>
              <a:rPr lang="en" sz="1100"/>
            </a:br>
            <a:r>
              <a:rPr lang="en" sz="1100"/>
              <a:t> ➤ Enhanced healthcare support</a:t>
            </a:r>
            <a:br>
              <a:rPr lang="en" sz="1100"/>
            </a:br>
            <a:r>
              <a:rPr lang="en" sz="1100"/>
              <a:t> ➤ Smart logistics and services</a:t>
            </a:r>
            <a:endParaRPr b="1" sz="1100">
              <a:solidFill>
                <a:srgbClr val="434343"/>
              </a:solidFill>
            </a:endParaRPr>
          </a:p>
        </p:txBody>
      </p:sp>
      <p:sp>
        <p:nvSpPr>
          <p:cNvPr id="266" name="Google Shape;266;p42"/>
          <p:cNvSpPr txBox="1"/>
          <p:nvPr/>
        </p:nvSpPr>
        <p:spPr>
          <a:xfrm>
            <a:off x="311700" y="923525"/>
            <a:ext cx="536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Roboto"/>
                <a:ea typeface="Roboto"/>
                <a:cs typeface="Roboto"/>
                <a:sym typeface="Roboto"/>
              </a:rPr>
              <a:t>Advancements &amp; Opportunities</a:t>
            </a:r>
            <a:endParaRPr b="1" sz="18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3"/>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