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Roboto"/>
      <p:regular r:id="rId22"/>
      <p:bold r:id="rId23"/>
      <p:italic r:id="rId24"/>
      <p:boldItalic r:id="rId25"/>
    </p:embeddedFont>
    <p:embeddedFont>
      <p:font typeface="Lexend Light"/>
      <p:regular r:id="rId26"/>
      <p:bold r:id="rId27"/>
    </p:embeddedFont>
    <p:embeddedFont>
      <p:font typeface="Lexend"/>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oboto-regular.fntdata"/><Relationship Id="rId21" Type="http://schemas.openxmlformats.org/officeDocument/2006/relationships/slide" Target="slides/slide15.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LexendLight-regular.fntdata"/><Relationship Id="rId25" Type="http://schemas.openxmlformats.org/officeDocument/2006/relationships/font" Target="fonts/Roboto-boldItalic.fntdata"/><Relationship Id="rId28" Type="http://schemas.openxmlformats.org/officeDocument/2006/relationships/font" Target="fonts/Lexend-regular.fntdata"/><Relationship Id="rId27" Type="http://schemas.openxmlformats.org/officeDocument/2006/relationships/font" Target="fonts/LexendLight-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Lexend-bold.fnt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aa9b15af0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aa9b15af0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aa9b15af0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aa9b15af0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aa9b15af0_2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aa9b15af0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d11eb722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d11eb722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9f0d315f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9f0d315f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9f0d315fc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9f0d315f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f291f059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f291f05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f291f059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f291f059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4f291f059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4f291f059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f291f059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4f291f059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f291f059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4f291f059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4f291f059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4f291f059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4f291f059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4f291f059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f291f059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f291f059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4aa9b15af0_2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4aa9b15af0_2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www.youtube.com/watch?v=ReTtgzN-Dmc" TargetMode="External"/><Relationship Id="rId4" Type="http://schemas.openxmlformats.org/officeDocument/2006/relationships/image" Target="../media/image4.jpg"/><Relationship Id="rId5" Type="http://schemas.openxmlformats.org/officeDocument/2006/relationships/hyperlink" Target="http://www.youtube.com/watch?v=ZY-HrRGCQ4w" TargetMode="External"/><Relationship Id="rId6"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www.youtube.com/watch?v=h4pMCnDv_eE"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www.youtube.com/watch?v=Ukc78PCb3vo"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hyperlink" Target="http://www.youtube.com/watch?v=8vIT2da6N_o" TargetMode="Externa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hyperlink" Target="http://www.youtube.com/watch?v=2GxbXcPGhDg" TargetMode="Externa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6CC9"/>
            </a:gs>
            <a:gs pos="100000">
              <a:srgbClr val="2F3975"/>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1: </a:t>
            </a:r>
            <a:endParaRPr b="1" sz="4380"/>
          </a:p>
          <a:p>
            <a:pPr indent="0" lvl="0" marL="0" rtl="0" algn="l">
              <a:spcBef>
                <a:spcPts val="0"/>
              </a:spcBef>
              <a:spcAft>
                <a:spcPts val="0"/>
              </a:spcAft>
              <a:buSzPts val="990"/>
              <a:buNone/>
            </a:pPr>
            <a:r>
              <a:rPr b="1" lang="en" sz="4380"/>
              <a:t>Introduction to Robotics</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chemeClr val="lt2"/>
                </a:solidFill>
                <a:latin typeface="Lexend"/>
                <a:ea typeface="Lexend"/>
                <a:cs typeface="Lexend"/>
                <a:sym typeface="Lexend"/>
              </a:rPr>
              <a:t>Part - 3</a:t>
            </a:r>
            <a:endParaRPr b="1" sz="4700">
              <a:solidFill>
                <a:schemeClr val="lt2"/>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Controllers</a:t>
            </a:r>
            <a:endParaRPr b="1" sz="2900"/>
          </a:p>
        </p:txBody>
      </p:sp>
      <p:sp>
        <p:nvSpPr>
          <p:cNvPr id="138" name="Google Shape;138;p26"/>
          <p:cNvSpPr txBox="1"/>
          <p:nvPr>
            <p:ph idx="1" type="body"/>
          </p:nvPr>
        </p:nvSpPr>
        <p:spPr>
          <a:xfrm>
            <a:off x="311700" y="1017800"/>
            <a:ext cx="8520600" cy="3551100"/>
          </a:xfrm>
          <a:prstGeom prst="rect">
            <a:avLst/>
          </a:prstGeom>
        </p:spPr>
        <p:txBody>
          <a:bodyPr anchorCtr="0" anchor="t" bIns="91425" lIns="91425" spcFirstLastPara="1" rIns="91425" wrap="square" tIns="91425">
            <a:normAutofit lnSpcReduction="20000"/>
          </a:bodyPr>
          <a:lstStyle/>
          <a:p>
            <a:pPr indent="-311150" lvl="0" marL="457200" rtl="0" algn="l">
              <a:spcBef>
                <a:spcPts val="1200"/>
              </a:spcBef>
              <a:spcAft>
                <a:spcPts val="0"/>
              </a:spcAft>
              <a:buClr>
                <a:srgbClr val="434343"/>
              </a:buClr>
              <a:buSzPts val="1300"/>
              <a:buFont typeface="Arial"/>
              <a:buChar char="-"/>
            </a:pPr>
            <a:r>
              <a:rPr b="1" lang="en" sz="1300">
                <a:solidFill>
                  <a:srgbClr val="434343"/>
                </a:solidFill>
              </a:rPr>
              <a:t>Definition:</a:t>
            </a:r>
            <a:br>
              <a:rPr b="1" lang="en" sz="1300">
                <a:solidFill>
                  <a:srgbClr val="434343"/>
                </a:solidFill>
              </a:rPr>
            </a:br>
            <a:r>
              <a:rPr lang="en" sz="1300">
                <a:solidFill>
                  <a:srgbClr val="434343"/>
                </a:solidFill>
              </a:rPr>
              <a:t> Controllers are the central processing units of a robot that receive data from sensors, process that information, and send commands to actuators.</a:t>
            </a:r>
            <a:br>
              <a:rPr lang="en" sz="1300">
                <a:solidFill>
                  <a:srgbClr val="434343"/>
                </a:solidFill>
              </a:rPr>
            </a:br>
            <a:endParaRPr sz="1500">
              <a:solidFill>
                <a:srgbClr val="434343"/>
              </a:solidFill>
            </a:endParaRPr>
          </a:p>
          <a:p>
            <a:pPr indent="-311150" lvl="0" marL="457200" rtl="0" algn="l">
              <a:spcBef>
                <a:spcPts val="0"/>
              </a:spcBef>
              <a:spcAft>
                <a:spcPts val="0"/>
              </a:spcAft>
              <a:buClr>
                <a:srgbClr val="434343"/>
              </a:buClr>
              <a:buSzPts val="1300"/>
              <a:buFont typeface="Arial"/>
              <a:buChar char="-"/>
            </a:pPr>
            <a:r>
              <a:rPr b="1" lang="en" sz="1300">
                <a:solidFill>
                  <a:srgbClr val="434343"/>
                </a:solidFill>
              </a:rPr>
              <a:t>Functionality:</a:t>
            </a:r>
            <a:br>
              <a:rPr b="1" lang="en" sz="1300">
                <a:solidFill>
                  <a:srgbClr val="434343"/>
                </a:solidFill>
              </a:rPr>
            </a:br>
            <a:r>
              <a:rPr lang="en" sz="1300">
                <a:solidFill>
                  <a:srgbClr val="434343"/>
                </a:solidFill>
              </a:rPr>
              <a:t>Controllers are </a:t>
            </a:r>
            <a:r>
              <a:rPr lang="en" sz="1300">
                <a:solidFill>
                  <a:srgbClr val="434343"/>
                </a:solidFill>
              </a:rPr>
              <a:t>used</a:t>
            </a:r>
            <a:r>
              <a:rPr lang="en" sz="1300">
                <a:solidFill>
                  <a:srgbClr val="434343"/>
                </a:solidFill>
              </a:rPr>
              <a:t> to program in order to provide large number of tasks.</a:t>
            </a:r>
            <a:br>
              <a:rPr lang="en" sz="1300">
                <a:solidFill>
                  <a:srgbClr val="434343"/>
                </a:solidFill>
              </a:rPr>
            </a:br>
            <a:endParaRPr sz="1300">
              <a:solidFill>
                <a:srgbClr val="434343"/>
              </a:solidFill>
            </a:endParaRPr>
          </a:p>
          <a:p>
            <a:pPr indent="-298450" lvl="0" marL="457200" rtl="0" algn="l">
              <a:spcBef>
                <a:spcPts val="0"/>
              </a:spcBef>
              <a:spcAft>
                <a:spcPts val="0"/>
              </a:spcAft>
              <a:buClr>
                <a:srgbClr val="434343"/>
              </a:buClr>
              <a:buSzPts val="1100"/>
              <a:buFont typeface="Arial"/>
              <a:buChar char="-"/>
            </a:pPr>
            <a:r>
              <a:rPr b="1" lang="en" sz="1300">
                <a:solidFill>
                  <a:srgbClr val="434343"/>
                </a:solidFill>
              </a:rPr>
              <a:t>Importance in Robotics:</a:t>
            </a:r>
            <a:br>
              <a:rPr b="1" lang="en" sz="1300">
                <a:solidFill>
                  <a:srgbClr val="434343"/>
                </a:solidFill>
              </a:rPr>
            </a:br>
            <a:r>
              <a:rPr lang="en" sz="1300">
                <a:solidFill>
                  <a:srgbClr val="434343"/>
                </a:solidFill>
              </a:rPr>
              <a:t> It is crucial for real-time decision making and enabling autonomy.</a:t>
            </a:r>
            <a:endParaRPr sz="1100">
              <a:solidFill>
                <a:srgbClr val="434343"/>
              </a:solidFill>
            </a:endParaRPr>
          </a:p>
          <a:p>
            <a:pPr indent="0" lvl="0" marL="0" rtl="0" algn="l">
              <a:spcBef>
                <a:spcPts val="1200"/>
              </a:spcBef>
              <a:spcAft>
                <a:spcPts val="0"/>
              </a:spcAft>
              <a:buNone/>
            </a:pPr>
            <a:r>
              <a:rPr b="1" lang="en" sz="1291">
                <a:solidFill>
                  <a:srgbClr val="434343"/>
                </a:solidFill>
              </a:rPr>
              <a:t>Common Types:</a:t>
            </a:r>
            <a:endParaRPr b="1" sz="1291">
              <a:solidFill>
                <a:srgbClr val="434343"/>
              </a:solidFill>
            </a:endParaRPr>
          </a:p>
          <a:p>
            <a:pPr indent="-310635" lvl="0" marL="457200" rtl="0" algn="l">
              <a:spcBef>
                <a:spcPts val="1200"/>
              </a:spcBef>
              <a:spcAft>
                <a:spcPts val="0"/>
              </a:spcAft>
              <a:buClr>
                <a:srgbClr val="434343"/>
              </a:buClr>
              <a:buSzPts val="1292"/>
              <a:buFont typeface="Roboto"/>
              <a:buChar char="●"/>
            </a:pPr>
            <a:r>
              <a:rPr lang="en" sz="1291">
                <a:solidFill>
                  <a:srgbClr val="434343"/>
                </a:solidFill>
              </a:rPr>
              <a:t>MCU, Microcontrollers</a:t>
            </a:r>
            <a:br>
              <a:rPr lang="en" sz="1291">
                <a:solidFill>
                  <a:srgbClr val="434343"/>
                </a:solidFill>
              </a:rPr>
            </a:br>
            <a:endParaRPr sz="1291">
              <a:solidFill>
                <a:srgbClr val="434343"/>
              </a:solidFill>
            </a:endParaRPr>
          </a:p>
          <a:p>
            <a:pPr indent="-310635" lvl="0" marL="457200" rtl="0" algn="l">
              <a:spcBef>
                <a:spcPts val="0"/>
              </a:spcBef>
              <a:spcAft>
                <a:spcPts val="0"/>
              </a:spcAft>
              <a:buClr>
                <a:srgbClr val="434343"/>
              </a:buClr>
              <a:buSzPts val="1292"/>
              <a:buFont typeface="Roboto"/>
              <a:buChar char="●"/>
            </a:pPr>
            <a:r>
              <a:rPr lang="en" sz="1291">
                <a:solidFill>
                  <a:srgbClr val="434343"/>
                </a:solidFill>
              </a:rPr>
              <a:t>SBCs, Single Board Computers</a:t>
            </a:r>
            <a:br>
              <a:rPr lang="en" sz="1291">
                <a:solidFill>
                  <a:srgbClr val="434343"/>
                </a:solidFill>
              </a:rPr>
            </a:br>
            <a:endParaRPr sz="1291">
              <a:solidFill>
                <a:srgbClr val="434343"/>
              </a:solidFill>
            </a:endParaRPr>
          </a:p>
          <a:p>
            <a:pPr indent="-310635" lvl="0" marL="457200" rtl="0" algn="l">
              <a:spcBef>
                <a:spcPts val="0"/>
              </a:spcBef>
              <a:spcAft>
                <a:spcPts val="0"/>
              </a:spcAft>
              <a:buClr>
                <a:srgbClr val="434343"/>
              </a:buClr>
              <a:buSzPts val="1292"/>
              <a:buFont typeface="Roboto"/>
              <a:buChar char="●"/>
            </a:pPr>
            <a:r>
              <a:rPr lang="en" sz="1291">
                <a:solidFill>
                  <a:srgbClr val="434343"/>
                </a:solidFill>
              </a:rPr>
              <a:t>PLC, Programmable Logic Controllers</a:t>
            </a:r>
            <a:endParaRPr sz="1291">
              <a:solidFill>
                <a:srgbClr val="434343"/>
              </a:solidFill>
            </a:endParaRPr>
          </a:p>
        </p:txBody>
      </p:sp>
      <p:pic>
        <p:nvPicPr>
          <p:cNvPr descr="▶ Want to learn industrial automation? Go here: http://realpars.com&#10;▶ Want to train your team in industrial automation? Go here: http://realpars.com/business&#10;&#10;▶ You can read the full post here:&#10;https://www.realpars.com/blog/what-is-plc&#10;&#10;Let's see what exactly a PLC or Programmable Logic Control is in simple terms!&#10;&#10;Missed our most recent videos? Watch them here: &#10;https://youtu.be/bi6ul1ZVLqg&#10;https://youtu.be/K3AXkW2Dp3M&#10;https://youtu.be/VgoMG0p90JU&#10;&#10;&#10;==========================&#10;&#10;To stay up to date with our last videos and more lessons, make sure to subscribe to this YouTube channel:&#10;http://goo.gl/Y6DRiN&#10;&#10;=============================&#10;&#10;Like us on Facebook:   https://www.facebook.com/therealpars/&#10;&#10;Follow us on Twitter: https://twitter.com/realpars&#10;&#10;Follow us on LinkedIn:  https://www.linkedin.com/company/realpars&#10;&#10;#RealPars #PLC" id="139" name="Google Shape;139;p26" title="What is a PLC? (90 sec)">
            <a:hlinkClick r:id="rId3"/>
          </p:cNvPr>
          <p:cNvPicPr preferRelativeResize="0"/>
          <p:nvPr/>
        </p:nvPicPr>
        <p:blipFill>
          <a:blip r:embed="rId4">
            <a:alphaModFix/>
          </a:blip>
          <a:stretch>
            <a:fillRect/>
          </a:stretch>
        </p:blipFill>
        <p:spPr>
          <a:xfrm>
            <a:off x="4063850" y="3150950"/>
            <a:ext cx="2153825" cy="1211525"/>
          </a:xfrm>
          <a:prstGeom prst="rect">
            <a:avLst/>
          </a:prstGeom>
          <a:noFill/>
          <a:ln>
            <a:noFill/>
          </a:ln>
        </p:spPr>
      </p:pic>
      <p:pic>
        <p:nvPicPr>
          <p:cNvPr descr="We've released our own microcontroller...but what exactly IS a microcontroller?&#10;&#10;Subscribe to our channel: http://rptl.io/youtube&#10;&#10;Looking for kid-friendly projects, educator-led seminars, and information about our non-profit work? Check out the Raspberry Pi Foundation YouTube channel: http://rptl.io/rpfyt&#10;&#10;BUY A RASPBERRY PI&#10;--------------&#10;Raspberry Pi Pico: http://rptl.io/pico&#10;Raspberry Pi 4: http://rptl.io/raspberrypi4&#10;Raspberry Pi 400: http://rptl.io/400&#10;All Raspberry Pi products: http://rptl.io/products&#10;Raspberry Pi Store, Cambridge: http://rptl.io/cambridge&#10;&#10;READ OUR BOOKS &amp; MAGAZINES&#10;--------------&#10;The MagPi magazine: http://rptl.io/themagpi&#10;HackSpace magazine: http://rptl.io/hackspace&#10;Wireframe magazine: http://rptl.io/wireframe&#10;Custom PC: http://rptl.io/custompc&#10;Raspberry Pi Press online store: http://rptl.io/raspberrypipress&#10;&#10;GET HELP WITH YOUR RASPBERRY PI&#10;--------------&#10;Getting started with your Raspberry Pi: http://rptl.io/gettingstarted&#10;Raspberry Pi Help Guides: http://rptl.io/help&#10;Raspberry Pi Forums: http://rptl.io/forums&#10;Technical documentation: http://rptl.io/techdocs&#10;&#10;FOLLOW US&#10;--------------&#10;Twitter: http://rptl.io/twitter&#10;Instagram: http://rptl.io/instagram&#10;Facebook: http://rptl.io/facebook&#10;Raspberry Pi blog: http://rptl.io/blog&#10;&#10;SUPPORT RASPBERRY PI FOUNDATION&#10;--------------&#10;Free coding projects: http://rptl.io/rpfprojects&#10;Digital Making at Home: http://rptl.io/dmah&#10;Free online courses: http://rptl.io/rpfcourses&#10;Raspberry Pi Foundation: http://rptl.io/rpf&#10;Donate: http://rptl.io/donate&#10;&#10;#RaspberryPi" id="140" name="Google Shape;140;p26" title="What is a microcontroller? ft. Raspberry Pi Pico">
            <a:hlinkClick r:id="rId5"/>
          </p:cNvPr>
          <p:cNvPicPr preferRelativeResize="0"/>
          <p:nvPr/>
        </p:nvPicPr>
        <p:blipFill>
          <a:blip r:embed="rId6">
            <a:alphaModFix/>
          </a:blip>
          <a:stretch>
            <a:fillRect/>
          </a:stretch>
        </p:blipFill>
        <p:spPr>
          <a:xfrm>
            <a:off x="6590200" y="3150950"/>
            <a:ext cx="2153822" cy="1211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Power Source</a:t>
            </a:r>
            <a:endParaRPr b="1" sz="2900"/>
          </a:p>
        </p:txBody>
      </p:sp>
      <p:sp>
        <p:nvSpPr>
          <p:cNvPr id="146" name="Google Shape;146;p27"/>
          <p:cNvSpPr txBox="1"/>
          <p:nvPr>
            <p:ph idx="1" type="body"/>
          </p:nvPr>
        </p:nvSpPr>
        <p:spPr>
          <a:xfrm>
            <a:off x="192725" y="1128325"/>
            <a:ext cx="7606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Definition</a:t>
            </a:r>
            <a:endParaRPr b="1" sz="1400"/>
          </a:p>
          <a:p>
            <a:pPr indent="-336550" lvl="0" marL="457200" rtl="0" algn="l">
              <a:spcBef>
                <a:spcPts val="1200"/>
              </a:spcBef>
              <a:spcAft>
                <a:spcPts val="0"/>
              </a:spcAft>
              <a:buClr>
                <a:srgbClr val="434343"/>
              </a:buClr>
              <a:buSzPts val="1700"/>
              <a:buChar char="-"/>
            </a:pPr>
            <a:r>
              <a:rPr lang="en" sz="1400">
                <a:solidFill>
                  <a:srgbClr val="434343"/>
                </a:solidFill>
              </a:rPr>
              <a:t>Power Source refers to the component or system that provides the necessary energy for a robot to operate.</a:t>
            </a:r>
            <a:endParaRPr sz="1700">
              <a:solidFill>
                <a:srgbClr val="434343"/>
              </a:solidFill>
            </a:endParaRPr>
          </a:p>
          <a:p>
            <a:pPr indent="-317500" lvl="0" marL="457200" rtl="0" algn="l">
              <a:spcBef>
                <a:spcPts val="0"/>
              </a:spcBef>
              <a:spcAft>
                <a:spcPts val="0"/>
              </a:spcAft>
              <a:buSzPts val="1400"/>
              <a:buChar char="-"/>
            </a:pPr>
            <a:r>
              <a:rPr lang="en" sz="1400"/>
              <a:t>It supplies power to all robotic components, including controllers, sensors, actuators, and communication systems.</a:t>
            </a:r>
            <a:endParaRPr sz="1400"/>
          </a:p>
        </p:txBody>
      </p:sp>
      <p:sp>
        <p:nvSpPr>
          <p:cNvPr id="147" name="Google Shape;147;p27"/>
          <p:cNvSpPr txBox="1"/>
          <p:nvPr>
            <p:ph idx="1" type="body"/>
          </p:nvPr>
        </p:nvSpPr>
        <p:spPr>
          <a:xfrm>
            <a:off x="632025" y="2895325"/>
            <a:ext cx="5620200" cy="1592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t>Common Types:</a:t>
            </a:r>
            <a:endParaRPr b="1" sz="1300"/>
          </a:p>
          <a:p>
            <a:pPr indent="-311150" lvl="0" marL="457200" rtl="0" algn="l">
              <a:spcBef>
                <a:spcPts val="1200"/>
              </a:spcBef>
              <a:spcAft>
                <a:spcPts val="0"/>
              </a:spcAft>
              <a:buClr>
                <a:schemeClr val="dk2"/>
              </a:buClr>
              <a:buSzPts val="1300"/>
              <a:buFont typeface="Roboto"/>
              <a:buChar char="●"/>
            </a:pPr>
            <a:r>
              <a:rPr lang="en" sz="1300"/>
              <a:t>Batteries</a:t>
            </a:r>
            <a:br>
              <a:rPr lang="en" sz="1300"/>
            </a:br>
            <a:endParaRPr sz="1300"/>
          </a:p>
          <a:p>
            <a:pPr indent="-311150" lvl="0" marL="457200" rtl="0" algn="l">
              <a:spcBef>
                <a:spcPts val="0"/>
              </a:spcBef>
              <a:spcAft>
                <a:spcPts val="0"/>
              </a:spcAft>
              <a:buClr>
                <a:schemeClr val="dk2"/>
              </a:buClr>
              <a:buSzPts val="1300"/>
              <a:buFont typeface="Roboto"/>
              <a:buChar char="●"/>
            </a:pPr>
            <a:r>
              <a:rPr lang="en" sz="1300"/>
              <a:t>Solar Cells</a:t>
            </a:r>
            <a:br>
              <a:rPr lang="en" sz="1300"/>
            </a:br>
            <a:endParaRPr sz="1300"/>
          </a:p>
          <a:p>
            <a:pPr indent="-311150" lvl="0" marL="457200" rtl="0" algn="l">
              <a:spcBef>
                <a:spcPts val="0"/>
              </a:spcBef>
              <a:spcAft>
                <a:spcPts val="0"/>
              </a:spcAft>
              <a:buClr>
                <a:schemeClr val="dk2"/>
              </a:buClr>
              <a:buSzPts val="1300"/>
              <a:buFont typeface="Roboto"/>
              <a:buChar char="●"/>
            </a:pPr>
            <a:r>
              <a:rPr lang="en" sz="1300"/>
              <a:t>Direct Power Supply</a:t>
            </a:r>
            <a:endParaRPr b="1" sz="1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End Effectors</a:t>
            </a:r>
            <a:endParaRPr b="1" sz="2900"/>
          </a:p>
        </p:txBody>
      </p:sp>
      <p:sp>
        <p:nvSpPr>
          <p:cNvPr id="153" name="Google Shape;153;p28"/>
          <p:cNvSpPr txBox="1"/>
          <p:nvPr>
            <p:ph idx="1" type="body"/>
          </p:nvPr>
        </p:nvSpPr>
        <p:spPr>
          <a:xfrm>
            <a:off x="192725" y="1128325"/>
            <a:ext cx="72036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Definition</a:t>
            </a:r>
            <a:endParaRPr b="1" sz="1400"/>
          </a:p>
          <a:p>
            <a:pPr indent="-355600" lvl="0" marL="457200" rtl="0" algn="l">
              <a:spcBef>
                <a:spcPts val="1200"/>
              </a:spcBef>
              <a:spcAft>
                <a:spcPts val="0"/>
              </a:spcAft>
              <a:buClr>
                <a:srgbClr val="434343"/>
              </a:buClr>
              <a:buSzPts val="2000"/>
              <a:buChar char="-"/>
            </a:pPr>
            <a:r>
              <a:rPr lang="en" sz="1400">
                <a:solidFill>
                  <a:srgbClr val="434343"/>
                </a:solidFill>
              </a:rPr>
              <a:t>End Effectors are the devices or tools attached to the end of a robotic arm that interact with the environment to perform specific tasks.</a:t>
            </a:r>
            <a:endParaRPr sz="2000">
              <a:solidFill>
                <a:srgbClr val="434343"/>
              </a:solidFill>
            </a:endParaRPr>
          </a:p>
          <a:p>
            <a:pPr indent="-317500" lvl="0" marL="457200" rtl="0" algn="l">
              <a:spcBef>
                <a:spcPts val="0"/>
              </a:spcBef>
              <a:spcAft>
                <a:spcPts val="0"/>
              </a:spcAft>
              <a:buSzPts val="1400"/>
              <a:buChar char="-"/>
            </a:pPr>
            <a:r>
              <a:rPr lang="en" sz="1400"/>
              <a:t>They can vary depending on the application and include grippers, welding torches, suction cups, or specialized tools for painting, cutting, or assembling.</a:t>
            </a:r>
            <a:endParaRPr sz="1400"/>
          </a:p>
        </p:txBody>
      </p:sp>
      <p:sp>
        <p:nvSpPr>
          <p:cNvPr id="154" name="Google Shape;154;p28"/>
          <p:cNvSpPr txBox="1"/>
          <p:nvPr>
            <p:ph idx="1" type="body"/>
          </p:nvPr>
        </p:nvSpPr>
        <p:spPr>
          <a:xfrm>
            <a:off x="632025" y="2895325"/>
            <a:ext cx="5620200" cy="1592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t>Common Types:</a:t>
            </a:r>
            <a:endParaRPr b="1" sz="1300"/>
          </a:p>
          <a:p>
            <a:pPr indent="-311150" lvl="0" marL="457200" rtl="0" algn="l">
              <a:spcBef>
                <a:spcPts val="1200"/>
              </a:spcBef>
              <a:spcAft>
                <a:spcPts val="0"/>
              </a:spcAft>
              <a:buClr>
                <a:schemeClr val="dk2"/>
              </a:buClr>
              <a:buSzPts val="1300"/>
              <a:buFont typeface="Roboto"/>
              <a:buChar char="●"/>
            </a:pPr>
            <a:r>
              <a:rPr lang="en" sz="1300"/>
              <a:t>Grippers</a:t>
            </a:r>
            <a:br>
              <a:rPr lang="en" sz="1300"/>
            </a:br>
            <a:endParaRPr sz="1300"/>
          </a:p>
          <a:p>
            <a:pPr indent="-311150" lvl="0" marL="457200" rtl="0" algn="l">
              <a:spcBef>
                <a:spcPts val="0"/>
              </a:spcBef>
              <a:spcAft>
                <a:spcPts val="0"/>
              </a:spcAft>
              <a:buClr>
                <a:schemeClr val="dk2"/>
              </a:buClr>
              <a:buSzPts val="1300"/>
              <a:buFont typeface="Roboto"/>
              <a:buChar char="●"/>
            </a:pPr>
            <a:r>
              <a:rPr lang="en" sz="1300"/>
              <a:t>Tools</a:t>
            </a:r>
            <a:br>
              <a:rPr lang="en" sz="1300"/>
            </a:br>
            <a:endParaRPr sz="1300"/>
          </a:p>
          <a:p>
            <a:pPr indent="-311150" lvl="0" marL="457200" rtl="0" algn="l">
              <a:spcBef>
                <a:spcPts val="0"/>
              </a:spcBef>
              <a:spcAft>
                <a:spcPts val="0"/>
              </a:spcAft>
              <a:buClr>
                <a:schemeClr val="dk2"/>
              </a:buClr>
              <a:buSzPts val="1300"/>
              <a:buFont typeface="Roboto"/>
              <a:buChar char="●"/>
            </a:pPr>
            <a:r>
              <a:rPr lang="en" sz="1300"/>
              <a:t>Sensor Tips</a:t>
            </a:r>
            <a:endParaRPr b="1" sz="1300"/>
          </a:p>
        </p:txBody>
      </p:sp>
      <p:pic>
        <p:nvPicPr>
          <p:cNvPr descr="Robotic end effectors are the tools that attach to the end of robotic arms. This video gives a brief introduction to the concept of end effectors and gives a few examples of different types and how they're used." id="155" name="Google Shape;155;p28" title="Let's Talk About End Effectors">
            <a:hlinkClick r:id="rId3"/>
          </p:cNvPr>
          <p:cNvPicPr preferRelativeResize="0"/>
          <p:nvPr/>
        </p:nvPicPr>
        <p:blipFill>
          <a:blip r:embed="rId4">
            <a:alphaModFix/>
          </a:blip>
          <a:stretch>
            <a:fillRect/>
          </a:stretch>
        </p:blipFill>
        <p:spPr>
          <a:xfrm>
            <a:off x="5198750" y="295920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Frames and Structures</a:t>
            </a:r>
            <a:endParaRPr b="1" sz="2900"/>
          </a:p>
        </p:txBody>
      </p:sp>
      <p:sp>
        <p:nvSpPr>
          <p:cNvPr id="161" name="Google Shape;161;p29"/>
          <p:cNvSpPr txBox="1"/>
          <p:nvPr>
            <p:ph idx="1" type="body"/>
          </p:nvPr>
        </p:nvSpPr>
        <p:spPr>
          <a:xfrm>
            <a:off x="192725" y="1017800"/>
            <a:ext cx="65994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Frames</a:t>
            </a:r>
            <a:r>
              <a:rPr b="1" lang="en" sz="1400"/>
              <a:t>:</a:t>
            </a:r>
            <a:endParaRPr b="1" sz="1400"/>
          </a:p>
          <a:p>
            <a:pPr indent="-336550" lvl="0" marL="457200" rtl="0" algn="l">
              <a:spcBef>
                <a:spcPts val="1200"/>
              </a:spcBef>
              <a:spcAft>
                <a:spcPts val="0"/>
              </a:spcAft>
              <a:buClr>
                <a:srgbClr val="434343"/>
              </a:buClr>
              <a:buSzPts val="1700"/>
              <a:buChar char="-"/>
            </a:pPr>
            <a:r>
              <a:rPr lang="en" sz="1400">
                <a:solidFill>
                  <a:srgbClr val="434343"/>
                </a:solidFill>
              </a:rPr>
              <a:t>Frame refers to the fixed or reference coordinate system used to define the position and orientation of different parts of a robot</a:t>
            </a:r>
            <a:endParaRPr sz="1700">
              <a:solidFill>
                <a:srgbClr val="434343"/>
              </a:solidFill>
            </a:endParaRPr>
          </a:p>
          <a:p>
            <a:pPr indent="-317500" lvl="0" marL="457200" rtl="0" algn="l">
              <a:spcBef>
                <a:spcPts val="0"/>
              </a:spcBef>
              <a:spcAft>
                <a:spcPts val="0"/>
              </a:spcAft>
              <a:buSzPts val="1400"/>
              <a:buChar char="-"/>
            </a:pPr>
            <a:r>
              <a:rPr lang="en" sz="1400"/>
              <a:t>It provides a spatial reference that helps in controlling movements and ensuring accuracy in tasks.</a:t>
            </a:r>
            <a:endParaRPr sz="1400"/>
          </a:p>
        </p:txBody>
      </p:sp>
      <p:sp>
        <p:nvSpPr>
          <p:cNvPr id="162" name="Google Shape;162;p29"/>
          <p:cNvSpPr txBox="1"/>
          <p:nvPr>
            <p:ph idx="1" type="body"/>
          </p:nvPr>
        </p:nvSpPr>
        <p:spPr>
          <a:xfrm>
            <a:off x="192725" y="2803800"/>
            <a:ext cx="65994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Structures</a:t>
            </a:r>
            <a:r>
              <a:rPr b="1" lang="en" sz="1400"/>
              <a:t>:</a:t>
            </a:r>
            <a:endParaRPr b="1" sz="1400"/>
          </a:p>
          <a:p>
            <a:pPr indent="-317500" lvl="0" marL="457200" rtl="0" algn="l">
              <a:spcBef>
                <a:spcPts val="1200"/>
              </a:spcBef>
              <a:spcAft>
                <a:spcPts val="0"/>
              </a:spcAft>
              <a:buClr>
                <a:srgbClr val="434343"/>
              </a:buClr>
              <a:buSzPts val="1400"/>
              <a:buChar char="-"/>
            </a:pPr>
            <a:r>
              <a:rPr lang="en" sz="1400">
                <a:solidFill>
                  <a:srgbClr val="434343"/>
                </a:solidFill>
              </a:rPr>
              <a:t>Structure is the physical framework or body of the robot that supports all its components, such as actuators, sensors, and controllers</a:t>
            </a:r>
            <a:endParaRPr sz="1700">
              <a:solidFill>
                <a:srgbClr val="434343"/>
              </a:solidFill>
            </a:endParaRPr>
          </a:p>
          <a:p>
            <a:pPr indent="-317500" lvl="0" marL="457200" rtl="0" algn="l">
              <a:spcBef>
                <a:spcPts val="0"/>
              </a:spcBef>
              <a:spcAft>
                <a:spcPts val="0"/>
              </a:spcAft>
              <a:buSzPts val="1400"/>
              <a:buChar char="-"/>
            </a:pPr>
            <a:r>
              <a:rPr lang="en" sz="1400"/>
              <a:t> It determines the robot’s strength, stability, and range of motion, and is usually made of materials like metal, plastic, or composites.</a:t>
            </a:r>
            <a:endParaRPr sz="1400"/>
          </a:p>
        </p:txBody>
      </p:sp>
      <p:pic>
        <p:nvPicPr>
          <p:cNvPr id="163" name="Google Shape;163;p29"/>
          <p:cNvPicPr preferRelativeResize="0"/>
          <p:nvPr/>
        </p:nvPicPr>
        <p:blipFill rotWithShape="1">
          <a:blip r:embed="rId3">
            <a:alphaModFix/>
          </a:blip>
          <a:srcRect b="0" l="3305" r="3305" t="0"/>
          <a:stretch/>
        </p:blipFill>
        <p:spPr>
          <a:xfrm>
            <a:off x="6682225" y="1771225"/>
            <a:ext cx="2196325" cy="1985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Control Interfaces</a:t>
            </a:r>
            <a:endParaRPr b="1" sz="2900"/>
          </a:p>
        </p:txBody>
      </p:sp>
      <p:sp>
        <p:nvSpPr>
          <p:cNvPr id="169" name="Google Shape;169;p30"/>
          <p:cNvSpPr txBox="1"/>
          <p:nvPr>
            <p:ph idx="1" type="body"/>
          </p:nvPr>
        </p:nvSpPr>
        <p:spPr>
          <a:xfrm>
            <a:off x="192725" y="1128325"/>
            <a:ext cx="8036400" cy="2443800"/>
          </a:xfrm>
          <a:prstGeom prst="rect">
            <a:avLst/>
          </a:prstGeom>
        </p:spPr>
        <p:txBody>
          <a:bodyPr anchorCtr="0" anchor="t" bIns="91425" lIns="91425" spcFirstLastPara="1" rIns="91425" wrap="square" tIns="91425">
            <a:noAutofit/>
          </a:bodyPr>
          <a:lstStyle/>
          <a:p>
            <a:pPr indent="-336550" lvl="0" marL="457200" rtl="0" algn="l">
              <a:spcBef>
                <a:spcPts val="1200"/>
              </a:spcBef>
              <a:spcAft>
                <a:spcPts val="0"/>
              </a:spcAft>
              <a:buClr>
                <a:srgbClr val="434343"/>
              </a:buClr>
              <a:buSzPts val="1700"/>
              <a:buChar char="-"/>
            </a:pPr>
            <a:r>
              <a:rPr lang="en" sz="1400">
                <a:solidFill>
                  <a:srgbClr val="434343"/>
                </a:solidFill>
              </a:rPr>
              <a:t>Control Interfaces are the systems or tools through which humans or other systems communicate with and operate a robot.</a:t>
            </a:r>
            <a:br>
              <a:rPr lang="en" sz="1400">
                <a:solidFill>
                  <a:srgbClr val="434343"/>
                </a:solidFill>
              </a:rPr>
            </a:br>
            <a:endParaRPr sz="1500">
              <a:solidFill>
                <a:srgbClr val="434343"/>
              </a:solidFill>
            </a:endParaRPr>
          </a:p>
          <a:p>
            <a:pPr indent="-330200" lvl="0" marL="457200" rtl="0" algn="l">
              <a:spcBef>
                <a:spcPts val="0"/>
              </a:spcBef>
              <a:spcAft>
                <a:spcPts val="0"/>
              </a:spcAft>
              <a:buClr>
                <a:srgbClr val="434343"/>
              </a:buClr>
              <a:buSzPts val="1600"/>
              <a:buChar char="-"/>
            </a:pPr>
            <a:r>
              <a:rPr lang="en" sz="1400">
                <a:solidFill>
                  <a:srgbClr val="434343"/>
                </a:solidFill>
              </a:rPr>
              <a:t>They enable the user to send commands, receive feedback, and monitor the robot’s status.</a:t>
            </a:r>
            <a:br>
              <a:rPr lang="en" sz="1400">
                <a:solidFill>
                  <a:srgbClr val="434343"/>
                </a:solidFill>
              </a:rPr>
            </a:br>
            <a:endParaRPr sz="1400">
              <a:solidFill>
                <a:srgbClr val="434343"/>
              </a:solidFill>
            </a:endParaRPr>
          </a:p>
          <a:p>
            <a:pPr indent="-330200" lvl="0" marL="457200" rtl="0" algn="l">
              <a:spcBef>
                <a:spcPts val="0"/>
              </a:spcBef>
              <a:spcAft>
                <a:spcPts val="0"/>
              </a:spcAft>
              <a:buClr>
                <a:srgbClr val="434343"/>
              </a:buClr>
              <a:buSzPts val="1600"/>
              <a:buChar char="-"/>
            </a:pPr>
            <a:r>
              <a:rPr lang="en" sz="1400">
                <a:solidFill>
                  <a:srgbClr val="434343"/>
                </a:solidFill>
              </a:rPr>
              <a:t>Control interfaces can include physical devices like joysticks, touchscreens, keyboards, or software-based interfaces such as graphical user interfaces (GUIs), remote control systems, and programming environments.</a:t>
            </a:r>
            <a:endParaRPr sz="1500">
              <a:solidFill>
                <a:srgbClr val="434343"/>
              </a:solidFill>
            </a:endParaRPr>
          </a:p>
        </p:txBody>
      </p:sp>
      <p:pic>
        <p:nvPicPr>
          <p:cNvPr id="170" name="Google Shape;170;p30" title="Understanding Control Interfaces and Robotics Locomotion">
            <a:hlinkClick r:id="rId3"/>
          </p:cNvPr>
          <p:cNvPicPr preferRelativeResize="0"/>
          <p:nvPr/>
        </p:nvPicPr>
        <p:blipFill>
          <a:blip r:embed="rId4">
            <a:alphaModFix/>
          </a:blip>
          <a:stretch>
            <a:fillRect/>
          </a:stretch>
        </p:blipFill>
        <p:spPr>
          <a:xfrm>
            <a:off x="3324250" y="3416375"/>
            <a:ext cx="2495500" cy="1403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Generations of Robots</a:t>
            </a:r>
            <a:endParaRPr b="1" sz="2900"/>
          </a:p>
        </p:txBody>
      </p:sp>
      <p:sp>
        <p:nvSpPr>
          <p:cNvPr id="176" name="Google Shape;176;p31"/>
          <p:cNvSpPr txBox="1"/>
          <p:nvPr>
            <p:ph idx="1" type="body"/>
          </p:nvPr>
        </p:nvSpPr>
        <p:spPr>
          <a:xfrm>
            <a:off x="266650" y="1115250"/>
            <a:ext cx="8036400" cy="2913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400">
                <a:solidFill>
                  <a:srgbClr val="434343"/>
                </a:solidFill>
              </a:rPr>
              <a:t>According to Maus in 1986, there are four generations of robots:</a:t>
            </a:r>
            <a:endParaRPr sz="1400">
              <a:solidFill>
                <a:srgbClr val="434343"/>
              </a:solidFill>
            </a:endParaRPr>
          </a:p>
          <a:p>
            <a:pPr indent="0" lvl="0" marL="0" rtl="0" algn="l">
              <a:spcBef>
                <a:spcPts val="1200"/>
              </a:spcBef>
              <a:spcAft>
                <a:spcPts val="0"/>
              </a:spcAft>
              <a:buNone/>
            </a:pPr>
            <a:r>
              <a:rPr b="1" lang="en" sz="1300">
                <a:solidFill>
                  <a:srgbClr val="434343"/>
                </a:solidFill>
              </a:rPr>
              <a:t>First Generation Robots</a:t>
            </a:r>
            <a:endParaRPr b="1" sz="1300">
              <a:solidFill>
                <a:srgbClr val="434343"/>
              </a:solidFill>
            </a:endParaRPr>
          </a:p>
          <a:p>
            <a:pPr indent="-311150" lvl="0" marL="457200" rtl="0" algn="l">
              <a:spcBef>
                <a:spcPts val="1200"/>
              </a:spcBef>
              <a:spcAft>
                <a:spcPts val="0"/>
              </a:spcAft>
              <a:buClr>
                <a:srgbClr val="434343"/>
              </a:buClr>
              <a:buSzPts val="1300"/>
              <a:buFont typeface="Roboto"/>
              <a:buChar char="●"/>
            </a:pPr>
            <a:r>
              <a:rPr b="1" lang="en" sz="1300">
                <a:solidFill>
                  <a:srgbClr val="434343"/>
                </a:solidFill>
              </a:rPr>
              <a:t>Primitive operating machines</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Very </a:t>
            </a:r>
            <a:r>
              <a:rPr b="1" lang="en" sz="1300">
                <a:solidFill>
                  <a:srgbClr val="434343"/>
                </a:solidFill>
              </a:rPr>
              <a:t>limited movement</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Used for </a:t>
            </a:r>
            <a:r>
              <a:rPr b="1" lang="en" sz="1300">
                <a:solidFill>
                  <a:srgbClr val="434343"/>
                </a:solidFill>
              </a:rPr>
              <a:t>pick-and-place tasks</a:t>
            </a:r>
            <a:r>
              <a:rPr lang="en" sz="1300">
                <a:solidFill>
                  <a:srgbClr val="434343"/>
                </a:solidFill>
              </a:rPr>
              <a:t> in engineering</a:t>
            </a:r>
            <a:br>
              <a:rPr lang="en" sz="1300">
                <a:solidFill>
                  <a:srgbClr val="434343"/>
                </a:solidFill>
              </a:rPr>
            </a:br>
            <a:endParaRPr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Some are </a:t>
            </a:r>
            <a:r>
              <a:rPr b="1" lang="en" sz="1300">
                <a:solidFill>
                  <a:srgbClr val="434343"/>
                </a:solidFill>
              </a:rPr>
              <a:t>still in use today</a:t>
            </a:r>
            <a:endParaRPr sz="1600">
              <a:solidFill>
                <a:srgbClr val="434343"/>
              </a:solidFill>
            </a:endParaRPr>
          </a:p>
        </p:txBody>
      </p:sp>
      <p:sp>
        <p:nvSpPr>
          <p:cNvPr id="177" name="Google Shape;177;p31"/>
          <p:cNvSpPr txBox="1"/>
          <p:nvPr/>
        </p:nvSpPr>
        <p:spPr>
          <a:xfrm>
            <a:off x="4499575" y="1482575"/>
            <a:ext cx="4249200" cy="324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rgbClr val="434343"/>
                </a:solidFill>
                <a:latin typeface="Roboto"/>
                <a:ea typeface="Roboto"/>
                <a:cs typeface="Roboto"/>
                <a:sym typeface="Roboto"/>
              </a:rPr>
              <a:t>Second Generation Robots</a:t>
            </a:r>
            <a:endParaRPr b="1" sz="1300">
              <a:solidFill>
                <a:srgbClr val="434343"/>
              </a:solidFill>
              <a:latin typeface="Roboto"/>
              <a:ea typeface="Roboto"/>
              <a:cs typeface="Roboto"/>
              <a:sym typeface="Roboto"/>
            </a:endParaRPr>
          </a:p>
          <a:p>
            <a:pPr indent="-311150" lvl="0" marL="457200" rtl="0" algn="l">
              <a:lnSpc>
                <a:spcPct val="115000"/>
              </a:lnSpc>
              <a:spcBef>
                <a:spcPts val="1200"/>
              </a:spcBef>
              <a:spcAft>
                <a:spcPts val="0"/>
              </a:spcAft>
              <a:buClr>
                <a:srgbClr val="434343"/>
              </a:buClr>
              <a:buSzPts val="1300"/>
              <a:buChar char="●"/>
            </a:pPr>
            <a:r>
              <a:rPr lang="en" sz="1300">
                <a:solidFill>
                  <a:srgbClr val="434343"/>
                </a:solidFill>
                <a:latin typeface="Roboto"/>
                <a:ea typeface="Roboto"/>
                <a:cs typeface="Roboto"/>
                <a:sym typeface="Roboto"/>
              </a:rPr>
              <a:t>Programmed using a </a:t>
            </a:r>
            <a:r>
              <a:rPr b="1" lang="en" sz="1300">
                <a:solidFill>
                  <a:srgbClr val="434343"/>
                </a:solidFill>
                <a:latin typeface="Roboto"/>
                <a:ea typeface="Roboto"/>
                <a:cs typeface="Roboto"/>
                <a:sym typeface="Roboto"/>
              </a:rPr>
              <a:t>button box</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Tasks recorded on </a:t>
            </a:r>
            <a:r>
              <a:rPr b="1" lang="en" sz="1300">
                <a:solidFill>
                  <a:srgbClr val="434343"/>
                </a:solidFill>
                <a:latin typeface="Roboto"/>
                <a:ea typeface="Roboto"/>
                <a:cs typeface="Roboto"/>
                <a:sym typeface="Roboto"/>
              </a:rPr>
              <a:t>magnetic tape</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Played back for the robot to </a:t>
            </a:r>
            <a:r>
              <a:rPr b="1" lang="en" sz="1300">
                <a:solidFill>
                  <a:srgbClr val="434343"/>
                </a:solidFill>
                <a:latin typeface="Roboto"/>
                <a:ea typeface="Roboto"/>
                <a:cs typeface="Roboto"/>
                <a:sym typeface="Roboto"/>
              </a:rPr>
              <a:t>"learn" and repeat</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Commonly used for </a:t>
            </a:r>
            <a:r>
              <a:rPr b="1" lang="en" sz="1300">
                <a:solidFill>
                  <a:srgbClr val="434343"/>
                </a:solidFill>
                <a:latin typeface="Roboto"/>
                <a:ea typeface="Roboto"/>
                <a:cs typeface="Roboto"/>
                <a:sym typeface="Roboto"/>
              </a:rPr>
              <a:t>spot welding</a:t>
            </a:r>
            <a:r>
              <a:rPr lang="en" sz="1300">
                <a:solidFill>
                  <a:srgbClr val="434343"/>
                </a:solidFill>
                <a:latin typeface="Roboto"/>
                <a:ea typeface="Roboto"/>
                <a:cs typeface="Roboto"/>
                <a:sym typeface="Roboto"/>
              </a:rPr>
              <a:t> and </a:t>
            </a:r>
            <a:r>
              <a:rPr b="1" lang="en" sz="1300">
                <a:solidFill>
                  <a:srgbClr val="434343"/>
                </a:solidFill>
                <a:latin typeface="Roboto"/>
                <a:ea typeface="Roboto"/>
                <a:cs typeface="Roboto"/>
                <a:sym typeface="Roboto"/>
              </a:rPr>
              <a:t>spray painting</a:t>
            </a:r>
            <a:r>
              <a:rPr lang="en" sz="1300">
                <a:solidFill>
                  <a:srgbClr val="434343"/>
                </a:solidFill>
                <a:latin typeface="Roboto"/>
                <a:ea typeface="Roboto"/>
                <a:cs typeface="Roboto"/>
                <a:sym typeface="Roboto"/>
              </a:rPr>
              <a:t> (e.g., in the </a:t>
            </a:r>
            <a:r>
              <a:rPr b="1" lang="en" sz="1300">
                <a:solidFill>
                  <a:srgbClr val="434343"/>
                </a:solidFill>
                <a:latin typeface="Roboto"/>
                <a:ea typeface="Roboto"/>
                <a:cs typeface="Roboto"/>
                <a:sym typeface="Roboto"/>
              </a:rPr>
              <a:t>automobile industry</a:t>
            </a:r>
            <a:r>
              <a:rPr lang="en" sz="1300">
                <a:solidFill>
                  <a:srgbClr val="434343"/>
                </a:solidFill>
                <a:latin typeface="Roboto"/>
                <a:ea typeface="Roboto"/>
                <a:cs typeface="Roboto"/>
                <a:sym typeface="Roboto"/>
              </a:rPr>
              <a:t>)</a:t>
            </a:r>
            <a:endParaRPr sz="1300">
              <a:solidFill>
                <a:srgbClr val="434343"/>
              </a:solidFill>
              <a:latin typeface="Roboto"/>
              <a:ea typeface="Roboto"/>
              <a:cs typeface="Roboto"/>
              <a:sym typeface="Roboto"/>
            </a:endParaRPr>
          </a:p>
          <a:p>
            <a:pPr indent="0" lvl="0" marL="0" rtl="0" algn="l">
              <a:lnSpc>
                <a:spcPct val="115000"/>
              </a:lnSpc>
              <a:spcBef>
                <a:spcPts val="1200"/>
              </a:spcBef>
              <a:spcAft>
                <a:spcPts val="0"/>
              </a:spcAft>
              <a:buNone/>
            </a:pPr>
            <a:r>
              <a:t/>
            </a:r>
            <a:endParaRPr>
              <a:solidFill>
                <a:schemeClr val="dk2"/>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Generations of Robots</a:t>
            </a:r>
            <a:endParaRPr b="1" sz="2900"/>
          </a:p>
        </p:txBody>
      </p:sp>
      <p:sp>
        <p:nvSpPr>
          <p:cNvPr id="183" name="Google Shape;183;p32"/>
          <p:cNvSpPr txBox="1"/>
          <p:nvPr>
            <p:ph idx="1" type="body"/>
          </p:nvPr>
        </p:nvSpPr>
        <p:spPr>
          <a:xfrm>
            <a:off x="198200" y="1268025"/>
            <a:ext cx="4464000" cy="2913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solidFill>
                  <a:srgbClr val="434343"/>
                </a:solidFill>
              </a:rPr>
              <a:t>Third Generation Robots</a:t>
            </a:r>
            <a:endParaRPr b="1" sz="1300">
              <a:solidFill>
                <a:srgbClr val="434343"/>
              </a:solidFill>
            </a:endParaRPr>
          </a:p>
          <a:p>
            <a:pPr indent="-311150" lvl="0" marL="457200" rtl="0" algn="l">
              <a:spcBef>
                <a:spcPts val="1200"/>
              </a:spcBef>
              <a:spcAft>
                <a:spcPts val="0"/>
              </a:spcAft>
              <a:buClr>
                <a:srgbClr val="434343"/>
              </a:buClr>
              <a:buSzPts val="1300"/>
              <a:buFont typeface="Arial"/>
              <a:buChar char="●"/>
            </a:pPr>
            <a:r>
              <a:rPr b="1" lang="en" sz="1300">
                <a:solidFill>
                  <a:srgbClr val="434343"/>
                </a:solidFill>
              </a:rPr>
              <a:t>Computer-programmable</a:t>
            </a:r>
            <a:r>
              <a:rPr lang="en" sz="1300">
                <a:solidFill>
                  <a:srgbClr val="434343"/>
                </a:solidFill>
              </a:rPr>
              <a:t>, connected directly to computers</a:t>
            </a:r>
            <a:br>
              <a:rPr lang="en" sz="1300">
                <a:solidFill>
                  <a:srgbClr val="434343"/>
                </a:solidFill>
              </a:rPr>
            </a:br>
            <a:endParaRPr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Became </a:t>
            </a:r>
            <a:r>
              <a:rPr b="1" lang="en" sz="1300">
                <a:solidFill>
                  <a:srgbClr val="434343"/>
                </a:solidFill>
              </a:rPr>
              <a:t>commercially available in 1981</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Very </a:t>
            </a:r>
            <a:r>
              <a:rPr b="1" lang="en" sz="1300">
                <a:solidFill>
                  <a:srgbClr val="434343"/>
                </a:solidFill>
              </a:rPr>
              <a:t>limited sensing capabilities</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Operate with </a:t>
            </a:r>
            <a:r>
              <a:rPr b="1" lang="en" sz="1300">
                <a:solidFill>
                  <a:srgbClr val="434343"/>
                </a:solidFill>
              </a:rPr>
              <a:t>impenetrable coordinate systems</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Can “see” in </a:t>
            </a:r>
            <a:r>
              <a:rPr b="1" lang="en" sz="1300">
                <a:solidFill>
                  <a:srgbClr val="434343"/>
                </a:solidFill>
              </a:rPr>
              <a:t>2D</a:t>
            </a:r>
            <a:r>
              <a:rPr lang="en" sz="1300">
                <a:solidFill>
                  <a:srgbClr val="434343"/>
                </a:solidFill>
              </a:rPr>
              <a:t>, no depth perception</a:t>
            </a:r>
            <a:endParaRPr b="1" sz="1500">
              <a:solidFill>
                <a:srgbClr val="434343"/>
              </a:solidFill>
            </a:endParaRPr>
          </a:p>
        </p:txBody>
      </p:sp>
      <p:sp>
        <p:nvSpPr>
          <p:cNvPr id="184" name="Google Shape;184;p32"/>
          <p:cNvSpPr txBox="1"/>
          <p:nvPr/>
        </p:nvSpPr>
        <p:spPr>
          <a:xfrm>
            <a:off x="4481775" y="1268025"/>
            <a:ext cx="4464000" cy="260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rgbClr val="434343"/>
                </a:solidFill>
                <a:latin typeface="Roboto"/>
                <a:ea typeface="Roboto"/>
                <a:cs typeface="Roboto"/>
                <a:sym typeface="Roboto"/>
              </a:rPr>
              <a:t>Fourth Generation Robots </a:t>
            </a:r>
            <a:r>
              <a:rPr b="1" i="1" lang="en" sz="1300">
                <a:solidFill>
                  <a:srgbClr val="434343"/>
                </a:solidFill>
                <a:latin typeface="Roboto"/>
                <a:ea typeface="Roboto"/>
                <a:cs typeface="Roboto"/>
                <a:sym typeface="Roboto"/>
              </a:rPr>
              <a:t>(In Development)</a:t>
            </a:r>
            <a:endParaRPr b="1" i="1" sz="1300">
              <a:solidFill>
                <a:srgbClr val="434343"/>
              </a:solidFill>
              <a:latin typeface="Roboto"/>
              <a:ea typeface="Roboto"/>
              <a:cs typeface="Roboto"/>
              <a:sym typeface="Roboto"/>
            </a:endParaRPr>
          </a:p>
          <a:p>
            <a:pPr indent="-311150" lvl="0" marL="457200" rtl="0" algn="l">
              <a:lnSpc>
                <a:spcPct val="115000"/>
              </a:lnSpc>
              <a:spcBef>
                <a:spcPts val="1200"/>
              </a:spcBef>
              <a:spcAft>
                <a:spcPts val="0"/>
              </a:spcAft>
              <a:buClr>
                <a:srgbClr val="434343"/>
              </a:buClr>
              <a:buSzPts val="1300"/>
              <a:buChar char="●"/>
            </a:pPr>
            <a:r>
              <a:rPr lang="en" sz="1300">
                <a:solidFill>
                  <a:srgbClr val="434343"/>
                </a:solidFill>
                <a:latin typeface="Roboto"/>
                <a:ea typeface="Roboto"/>
                <a:cs typeface="Roboto"/>
                <a:sym typeface="Roboto"/>
              </a:rPr>
              <a:t>Include </a:t>
            </a:r>
            <a:r>
              <a:rPr b="1" lang="en" sz="1300">
                <a:solidFill>
                  <a:srgbClr val="434343"/>
                </a:solidFill>
                <a:latin typeface="Roboto"/>
                <a:ea typeface="Roboto"/>
                <a:cs typeface="Roboto"/>
                <a:sym typeface="Roboto"/>
              </a:rPr>
              <a:t>arms, legs, jigs, and feelers</a:t>
            </a:r>
            <a:r>
              <a:rPr lang="en" sz="1300">
                <a:solidFill>
                  <a:srgbClr val="434343"/>
                </a:solidFill>
                <a:latin typeface="Roboto"/>
                <a:ea typeface="Roboto"/>
                <a:cs typeface="Roboto"/>
                <a:sym typeface="Roboto"/>
              </a:rPr>
              <a:t> working in sync</a:t>
            </a:r>
            <a:br>
              <a:rPr lang="en" sz="1300">
                <a:solidFill>
                  <a:srgbClr val="434343"/>
                </a:solidFill>
                <a:latin typeface="Roboto"/>
                <a:ea typeface="Roboto"/>
                <a:cs typeface="Roboto"/>
                <a:sym typeface="Roboto"/>
              </a:rPr>
            </a:br>
            <a:endParaRPr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Greatly improved </a:t>
            </a:r>
            <a:r>
              <a:rPr b="1" lang="en" sz="1300">
                <a:solidFill>
                  <a:srgbClr val="434343"/>
                </a:solidFill>
                <a:latin typeface="Roboto"/>
                <a:ea typeface="Roboto"/>
                <a:cs typeface="Roboto"/>
                <a:sym typeface="Roboto"/>
              </a:rPr>
              <a:t>tactile sensitivity</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Equipped with </a:t>
            </a:r>
            <a:r>
              <a:rPr b="1" lang="en" sz="1300">
                <a:solidFill>
                  <a:srgbClr val="434343"/>
                </a:solidFill>
                <a:latin typeface="Roboto"/>
                <a:ea typeface="Roboto"/>
                <a:cs typeface="Roboto"/>
                <a:sym typeface="Roboto"/>
              </a:rPr>
              <a:t>Artificial Intelligence (AI)</a:t>
            </a:r>
            <a:r>
              <a:rPr lang="en" sz="1300">
                <a:solidFill>
                  <a:srgbClr val="434343"/>
                </a:solidFill>
                <a:latin typeface="Roboto"/>
                <a:ea typeface="Roboto"/>
                <a:cs typeface="Roboto"/>
                <a:sym typeface="Roboto"/>
              </a:rPr>
              <a:t>:</a:t>
            </a:r>
            <a:br>
              <a:rPr lang="en" sz="1300">
                <a:solidFill>
                  <a:srgbClr val="434343"/>
                </a:solidFill>
                <a:latin typeface="Roboto"/>
                <a:ea typeface="Roboto"/>
                <a:cs typeface="Roboto"/>
                <a:sym typeface="Roboto"/>
              </a:rPr>
            </a:br>
            <a:endParaRPr sz="1300">
              <a:solidFill>
                <a:srgbClr val="434343"/>
              </a:solidFill>
              <a:latin typeface="Roboto"/>
              <a:ea typeface="Roboto"/>
              <a:cs typeface="Roboto"/>
              <a:sym typeface="Roboto"/>
            </a:endParaRPr>
          </a:p>
          <a:p>
            <a:pPr indent="-311150" lvl="1" marL="9144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Enables </a:t>
            </a:r>
            <a:r>
              <a:rPr b="1" lang="en" sz="1300">
                <a:solidFill>
                  <a:srgbClr val="434343"/>
                </a:solidFill>
                <a:latin typeface="Roboto"/>
                <a:ea typeface="Roboto"/>
                <a:cs typeface="Roboto"/>
                <a:sym typeface="Roboto"/>
              </a:rPr>
              <a:t>self-programming</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1" marL="9144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Supports </a:t>
            </a:r>
            <a:r>
              <a:rPr b="1" lang="en" sz="1300">
                <a:solidFill>
                  <a:srgbClr val="434343"/>
                </a:solidFill>
                <a:latin typeface="Roboto"/>
                <a:ea typeface="Roboto"/>
                <a:cs typeface="Roboto"/>
                <a:sym typeface="Roboto"/>
              </a:rPr>
              <a:t>decision-making &amp; problem-solving</a:t>
            </a:r>
            <a:endParaRPr sz="1900">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Generations of Robots</a:t>
            </a:r>
            <a:endParaRPr b="1" sz="2900"/>
          </a:p>
        </p:txBody>
      </p:sp>
      <p:pic>
        <p:nvPicPr>
          <p:cNvPr descr="Previous Robot Video: https://youtu.be/sSOLAK33W04&#10;Subscribe here: https://goo.gl/9FS8uF&#10;Become a Patron!: https://www.patreon.com/ColdFusion_TV&#10;CF Bitcoin address: 13SjyCXPB9o3iN4LitYQ2wYKeqYTShPub8&#10;&#10;&#10;Hi, welcome to ColdFusion (formerly known as ColdfusTion).&#10;Experience the cutting edge of the world around us in a fun relaxed atmosphere.&#10;&#10;Sources:&#10;&#10;https://www.cnet.com/news/hrp-4-robot-can-strike-a-pose-pour-drinks/&#10;&#10;http://www.onlinedrifts.com/2018/03/use-of-robots-in-medical-science-today-and-the-future.html&#10;&#10;https://med.nyu.edu/robotic-surgery/physicians/what-robotic-surgery/how-da-vinci-si-works&#10;&#10;https://cs.stanford.edu/group/manips/ocean-one.html&#10;&#10;http://www.i-programmer.info/news/169-robotics/11582-opencat.html&#10;&#10;They did surgery on a grape&#10;&#10;//Soundtrack//&#10;&#10;0:00 HESK &amp; NADUS // You Bout it&#10;&#10;0:30 Tangerine Dream - Love On A Real Train&#10;&#10;2:15 Kinobe - A Small Island&#10;&#10;4:15 Deccies – Subtle&#10;&#10;5:43 Mono Suono – Home&#10;&#10;6:34 Kidnap Kid - Moments (feat. Leo Stannard)&#10;&#10;7:22 Bon Iver - Wash (OMN Remix)’&#10;&#10;8:52 Mike Newman - I Don't Wanna&#10;&#10;10:00 Till Death – Forever&#10;&#10;11:16 Number One Fan – Sorry&#10;&#10;» Google + | http://www.google.com/+coldfustion&#10;&#10;» Facebook | https://www.facebook.com/ColdFusionTV&#10;&#10;» My music | http://burnwater.bandcamp.com or &#10;» http://www.soundcloud.com/burnwater&#10;» https://www.patreon.com/ColdFusion_TV&#10;» Collection of music used in videos: https://www.youtube.com/watch?v=YOrJJKW31OA&#10;&#10;Producer: Dagogo Altraide&#10;&#10;» Twitter | @ColdFusion_TV" id="190" name="Google Shape;190;p33" title="Next Generation Robots - Boston Dynamics, Asimo, Da Vinci, SoFi">
            <a:hlinkClick r:id="rId3"/>
          </p:cNvPr>
          <p:cNvPicPr preferRelativeResize="0"/>
          <p:nvPr/>
        </p:nvPicPr>
        <p:blipFill>
          <a:blip r:embed="rId4">
            <a:alphaModFix/>
          </a:blip>
          <a:stretch>
            <a:fillRect/>
          </a:stretch>
        </p:blipFill>
        <p:spPr>
          <a:xfrm>
            <a:off x="1673152" y="1206775"/>
            <a:ext cx="5797686" cy="326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History </a:t>
            </a:r>
            <a:r>
              <a:rPr b="1" lang="en" sz="2900"/>
              <a:t>of Robots</a:t>
            </a:r>
            <a:endParaRPr b="1" sz="2900"/>
          </a:p>
        </p:txBody>
      </p:sp>
      <p:sp>
        <p:nvSpPr>
          <p:cNvPr id="196" name="Google Shape;196;p34"/>
          <p:cNvSpPr txBox="1"/>
          <p:nvPr>
            <p:ph idx="1" type="body"/>
          </p:nvPr>
        </p:nvSpPr>
        <p:spPr>
          <a:xfrm>
            <a:off x="398150" y="1152975"/>
            <a:ext cx="8036400" cy="2913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solidFill>
                  <a:srgbClr val="434343"/>
                </a:solidFill>
              </a:rPr>
              <a:t>Early 1900s</a:t>
            </a:r>
            <a:endParaRPr b="1" sz="1300">
              <a:solidFill>
                <a:srgbClr val="434343"/>
              </a:solidFill>
            </a:endParaRPr>
          </a:p>
          <a:p>
            <a:pPr indent="-311150" lvl="0" marL="457200" rtl="0" algn="l">
              <a:spcBef>
                <a:spcPts val="1200"/>
              </a:spcBef>
              <a:spcAft>
                <a:spcPts val="0"/>
              </a:spcAft>
              <a:buClr>
                <a:srgbClr val="434343"/>
              </a:buClr>
              <a:buSzPts val="1300"/>
              <a:buFont typeface="Roboto"/>
              <a:buChar char="●"/>
            </a:pPr>
            <a:r>
              <a:rPr lang="en" sz="1300">
                <a:solidFill>
                  <a:srgbClr val="434343"/>
                </a:solidFill>
              </a:rPr>
              <a:t>First time robots were used in industry.</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Robots were used by Ford.</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It was used in conveyor belt assembly line.</a:t>
            </a:r>
            <a:endParaRPr sz="1600">
              <a:solidFill>
                <a:srgbClr val="434343"/>
              </a:solidFill>
            </a:endParaRPr>
          </a:p>
        </p:txBody>
      </p:sp>
      <p:sp>
        <p:nvSpPr>
          <p:cNvPr id="197" name="Google Shape;197;p34"/>
          <p:cNvSpPr txBox="1"/>
          <p:nvPr/>
        </p:nvSpPr>
        <p:spPr>
          <a:xfrm>
            <a:off x="4721425" y="1176050"/>
            <a:ext cx="4249200" cy="284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rgbClr val="434343"/>
                </a:solidFill>
                <a:latin typeface="Roboto"/>
                <a:ea typeface="Roboto"/>
                <a:cs typeface="Roboto"/>
                <a:sym typeface="Roboto"/>
              </a:rPr>
              <a:t>1940s</a:t>
            </a:r>
            <a:endParaRPr b="1" sz="1300">
              <a:solidFill>
                <a:srgbClr val="434343"/>
              </a:solidFill>
              <a:latin typeface="Roboto"/>
              <a:ea typeface="Roboto"/>
              <a:cs typeface="Roboto"/>
              <a:sym typeface="Roboto"/>
            </a:endParaRPr>
          </a:p>
          <a:p>
            <a:pPr indent="-311150" lvl="0" marL="457200" rtl="0" algn="l">
              <a:lnSpc>
                <a:spcPct val="115000"/>
              </a:lnSpc>
              <a:spcBef>
                <a:spcPts val="1200"/>
              </a:spcBef>
              <a:spcAft>
                <a:spcPts val="0"/>
              </a:spcAft>
              <a:buClr>
                <a:srgbClr val="434343"/>
              </a:buClr>
              <a:buSzPts val="1300"/>
              <a:buChar char="●"/>
            </a:pPr>
            <a:r>
              <a:rPr lang="en" sz="1300">
                <a:solidFill>
                  <a:srgbClr val="434343"/>
                </a:solidFill>
                <a:latin typeface="Roboto"/>
                <a:ea typeface="Roboto"/>
                <a:cs typeface="Roboto"/>
                <a:sym typeface="Roboto"/>
              </a:rPr>
              <a:t>During this era, robots were designed to operate </a:t>
            </a:r>
            <a:r>
              <a:rPr lang="en" sz="1300">
                <a:solidFill>
                  <a:srgbClr val="434343"/>
                </a:solidFill>
                <a:latin typeface="Roboto"/>
                <a:ea typeface="Roboto"/>
                <a:cs typeface="Roboto"/>
                <a:sym typeface="Roboto"/>
              </a:rPr>
              <a:t>without humans</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Radar systems and guided missiles were developed for the World War II</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Char char="●"/>
            </a:pPr>
            <a:r>
              <a:rPr lang="en" sz="1300">
                <a:solidFill>
                  <a:srgbClr val="434343"/>
                </a:solidFill>
                <a:latin typeface="Roboto"/>
                <a:ea typeface="Roboto"/>
                <a:cs typeface="Roboto"/>
                <a:sym typeface="Roboto"/>
              </a:rPr>
              <a:t>In this time, robots were primarily used in war equipments.</a:t>
            </a:r>
            <a:endParaRPr>
              <a:solidFill>
                <a:schemeClr val="dk2"/>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History of Robots</a:t>
            </a:r>
            <a:endParaRPr b="1" sz="2900"/>
          </a:p>
        </p:txBody>
      </p:sp>
      <p:sp>
        <p:nvSpPr>
          <p:cNvPr id="203" name="Google Shape;203;p35"/>
          <p:cNvSpPr txBox="1"/>
          <p:nvPr>
            <p:ph idx="1" type="body"/>
          </p:nvPr>
        </p:nvSpPr>
        <p:spPr>
          <a:xfrm>
            <a:off x="398150" y="1152975"/>
            <a:ext cx="8036400" cy="2913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solidFill>
                  <a:srgbClr val="434343"/>
                </a:solidFill>
              </a:rPr>
              <a:t>1950s</a:t>
            </a:r>
            <a:endParaRPr b="1" sz="1300">
              <a:solidFill>
                <a:srgbClr val="434343"/>
              </a:solidFill>
            </a:endParaRPr>
          </a:p>
          <a:p>
            <a:pPr indent="-311150" lvl="0" marL="457200" rtl="0" algn="l">
              <a:spcBef>
                <a:spcPts val="1200"/>
              </a:spcBef>
              <a:spcAft>
                <a:spcPts val="0"/>
              </a:spcAft>
              <a:buClr>
                <a:srgbClr val="434343"/>
              </a:buClr>
              <a:buSzPts val="1300"/>
              <a:buFont typeface="Roboto"/>
              <a:buChar char="●"/>
            </a:pPr>
            <a:r>
              <a:rPr lang="en" sz="1300">
                <a:solidFill>
                  <a:srgbClr val="434343"/>
                </a:solidFill>
              </a:rPr>
              <a:t>Human machine interaction research started</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R</a:t>
            </a:r>
            <a:r>
              <a:rPr lang="en" sz="1300">
                <a:solidFill>
                  <a:srgbClr val="434343"/>
                </a:solidFill>
              </a:rPr>
              <a:t>obotics was defined as science and technology </a:t>
            </a:r>
            <a:br>
              <a:rPr lang="en" sz="1300">
                <a:solidFill>
                  <a:srgbClr val="434343"/>
                </a:solidFill>
              </a:rPr>
            </a:br>
            <a:r>
              <a:rPr lang="en" sz="1300">
                <a:solidFill>
                  <a:srgbClr val="434343"/>
                </a:solidFill>
              </a:rPr>
              <a:t>of robots</a:t>
            </a:r>
            <a:br>
              <a:rPr b="1" lang="en" sz="1300">
                <a:solidFill>
                  <a:srgbClr val="434343"/>
                </a:solidFill>
              </a:rPr>
            </a:br>
            <a:endParaRPr b="1"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First industrial robots were developed by George </a:t>
            </a:r>
            <a:br>
              <a:rPr lang="en" sz="1300">
                <a:solidFill>
                  <a:srgbClr val="434343"/>
                </a:solidFill>
              </a:rPr>
            </a:br>
            <a:r>
              <a:rPr lang="en" sz="1300">
                <a:solidFill>
                  <a:srgbClr val="434343"/>
                </a:solidFill>
              </a:rPr>
              <a:t>Devol and Joseph Engelberger in Unimation Inc.</a:t>
            </a:r>
            <a:endParaRPr sz="1600">
              <a:solidFill>
                <a:srgbClr val="434343"/>
              </a:solidFill>
            </a:endParaRPr>
          </a:p>
        </p:txBody>
      </p:sp>
      <p:sp>
        <p:nvSpPr>
          <p:cNvPr id="204" name="Google Shape;204;p35"/>
          <p:cNvSpPr txBox="1"/>
          <p:nvPr/>
        </p:nvSpPr>
        <p:spPr>
          <a:xfrm>
            <a:off x="4721425" y="1176050"/>
            <a:ext cx="4249200" cy="291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rgbClr val="434343"/>
                </a:solidFill>
                <a:latin typeface="Roboto"/>
                <a:ea typeface="Roboto"/>
                <a:cs typeface="Roboto"/>
                <a:sym typeface="Roboto"/>
              </a:rPr>
              <a:t>1960s</a:t>
            </a:r>
            <a:endParaRPr b="1" sz="1300">
              <a:solidFill>
                <a:srgbClr val="434343"/>
              </a:solidFill>
              <a:latin typeface="Roboto"/>
              <a:ea typeface="Roboto"/>
              <a:cs typeface="Roboto"/>
              <a:sym typeface="Roboto"/>
            </a:endParaRPr>
          </a:p>
          <a:p>
            <a:pPr indent="-323850" lvl="0" marL="457200" rtl="0" algn="l">
              <a:lnSpc>
                <a:spcPct val="115000"/>
              </a:lnSpc>
              <a:spcBef>
                <a:spcPts val="1200"/>
              </a:spcBef>
              <a:spcAft>
                <a:spcPts val="0"/>
              </a:spcAft>
              <a:buClr>
                <a:srgbClr val="434343"/>
              </a:buClr>
              <a:buSzPts val="1500"/>
              <a:buChar char="●"/>
            </a:pPr>
            <a:r>
              <a:rPr lang="en" sz="1300">
                <a:solidFill>
                  <a:srgbClr val="434343"/>
                </a:solidFill>
                <a:latin typeface="Roboto"/>
                <a:ea typeface="Roboto"/>
                <a:cs typeface="Roboto"/>
                <a:sym typeface="Roboto"/>
              </a:rPr>
              <a:t>Rise of </a:t>
            </a:r>
            <a:r>
              <a:rPr b="1" lang="en" sz="1300">
                <a:solidFill>
                  <a:srgbClr val="434343"/>
                </a:solidFill>
                <a:latin typeface="Roboto"/>
                <a:ea typeface="Roboto"/>
                <a:cs typeface="Roboto"/>
                <a:sym typeface="Roboto"/>
              </a:rPr>
              <a:t>numerical control machines</a:t>
            </a:r>
            <a:r>
              <a:rPr lang="en" sz="1300">
                <a:solidFill>
                  <a:srgbClr val="434343"/>
                </a:solidFill>
                <a:latin typeface="Roboto"/>
                <a:ea typeface="Roboto"/>
                <a:cs typeface="Roboto"/>
                <a:sym typeface="Roboto"/>
              </a:rPr>
              <a:t> and </a:t>
            </a:r>
            <a:r>
              <a:rPr b="1" lang="en" sz="1300">
                <a:solidFill>
                  <a:srgbClr val="434343"/>
                </a:solidFill>
                <a:latin typeface="Roboto"/>
                <a:ea typeface="Roboto"/>
                <a:cs typeface="Roboto"/>
                <a:sym typeface="Roboto"/>
              </a:rPr>
              <a:t>teleoperators</a:t>
            </a:r>
            <a:br>
              <a:rPr b="1" lang="en" sz="1300">
                <a:solidFill>
                  <a:srgbClr val="434343"/>
                </a:solidFill>
                <a:latin typeface="Roboto"/>
                <a:ea typeface="Roboto"/>
                <a:cs typeface="Roboto"/>
                <a:sym typeface="Roboto"/>
              </a:rPr>
            </a:br>
            <a:endParaRPr b="1" sz="1300">
              <a:solidFill>
                <a:srgbClr val="434343"/>
              </a:solidFill>
              <a:latin typeface="Roboto"/>
              <a:ea typeface="Roboto"/>
              <a:cs typeface="Roboto"/>
              <a:sym typeface="Roboto"/>
            </a:endParaRPr>
          </a:p>
          <a:p>
            <a:pPr indent="-323850" lvl="0" marL="457200" rtl="0" algn="l">
              <a:lnSpc>
                <a:spcPct val="115000"/>
              </a:lnSpc>
              <a:spcBef>
                <a:spcPts val="0"/>
              </a:spcBef>
              <a:spcAft>
                <a:spcPts val="0"/>
              </a:spcAft>
              <a:buClr>
                <a:srgbClr val="434343"/>
              </a:buClr>
              <a:buSzPts val="1500"/>
              <a:buChar char="●"/>
            </a:pPr>
            <a:r>
              <a:rPr lang="en" sz="1300">
                <a:solidFill>
                  <a:srgbClr val="434343"/>
                </a:solidFill>
                <a:latin typeface="Roboto"/>
                <a:ea typeface="Roboto"/>
                <a:cs typeface="Roboto"/>
                <a:sym typeface="Roboto"/>
              </a:rPr>
              <a:t>Computer advancements led to </a:t>
            </a:r>
            <a:r>
              <a:rPr b="1" lang="en" sz="1300">
                <a:solidFill>
                  <a:srgbClr val="434343"/>
                </a:solidFill>
                <a:latin typeface="Roboto"/>
                <a:ea typeface="Roboto"/>
                <a:cs typeface="Roboto"/>
                <a:sym typeface="Roboto"/>
              </a:rPr>
              <a:t>more intelligent robots</a:t>
            </a:r>
            <a:br>
              <a:rPr lang="en" sz="1300">
                <a:solidFill>
                  <a:srgbClr val="434343"/>
                </a:solidFill>
                <a:latin typeface="Roboto"/>
                <a:ea typeface="Roboto"/>
                <a:cs typeface="Roboto"/>
                <a:sym typeface="Roboto"/>
              </a:rPr>
            </a:br>
            <a:endParaRPr sz="1300">
              <a:solidFill>
                <a:srgbClr val="434343"/>
              </a:solidFill>
              <a:latin typeface="Roboto"/>
              <a:ea typeface="Roboto"/>
              <a:cs typeface="Roboto"/>
              <a:sym typeface="Roboto"/>
            </a:endParaRPr>
          </a:p>
          <a:p>
            <a:pPr indent="-311150" lvl="0" marL="457200" rtl="0" algn="l">
              <a:lnSpc>
                <a:spcPct val="115000"/>
              </a:lnSpc>
              <a:spcBef>
                <a:spcPts val="0"/>
              </a:spcBef>
              <a:spcAft>
                <a:spcPts val="0"/>
              </a:spcAft>
              <a:buClr>
                <a:srgbClr val="434343"/>
              </a:buClr>
              <a:buSzPts val="1300"/>
              <a:buFont typeface="Roboto"/>
              <a:buChar char="●"/>
            </a:pPr>
            <a:r>
              <a:rPr lang="en" sz="1300">
                <a:solidFill>
                  <a:srgbClr val="434343"/>
                </a:solidFill>
                <a:latin typeface="Roboto"/>
                <a:ea typeface="Roboto"/>
                <a:cs typeface="Roboto"/>
                <a:sym typeface="Roboto"/>
              </a:rPr>
              <a:t>This time led to rapid </a:t>
            </a:r>
            <a:r>
              <a:rPr lang="en" sz="1300">
                <a:solidFill>
                  <a:srgbClr val="434343"/>
                </a:solidFill>
                <a:latin typeface="Roboto"/>
                <a:ea typeface="Roboto"/>
                <a:cs typeface="Roboto"/>
                <a:sym typeface="Roboto"/>
              </a:rPr>
              <a:t>development of capable robots</a:t>
            </a:r>
            <a:endParaRPr sz="1300">
              <a:solidFill>
                <a:srgbClr val="434343"/>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History of Robots</a:t>
            </a:r>
            <a:endParaRPr b="1" sz="2900"/>
          </a:p>
        </p:txBody>
      </p:sp>
      <p:sp>
        <p:nvSpPr>
          <p:cNvPr id="210" name="Google Shape;210;p36"/>
          <p:cNvSpPr txBox="1"/>
          <p:nvPr>
            <p:ph idx="1" type="body"/>
          </p:nvPr>
        </p:nvSpPr>
        <p:spPr>
          <a:xfrm>
            <a:off x="398150" y="1152975"/>
            <a:ext cx="8036400" cy="2913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solidFill>
                  <a:srgbClr val="434343"/>
                </a:solidFill>
              </a:rPr>
              <a:t>1970s</a:t>
            </a:r>
            <a:endParaRPr b="1" sz="1300">
              <a:solidFill>
                <a:srgbClr val="434343"/>
              </a:solidFill>
            </a:endParaRPr>
          </a:p>
          <a:p>
            <a:pPr indent="-311150" lvl="0" marL="457200" rtl="0" algn="l">
              <a:spcBef>
                <a:spcPts val="1200"/>
              </a:spcBef>
              <a:spcAft>
                <a:spcPts val="0"/>
              </a:spcAft>
              <a:buClr>
                <a:srgbClr val="434343"/>
              </a:buClr>
              <a:buSzPts val="1300"/>
              <a:buFont typeface="Arial"/>
              <a:buChar char="●"/>
            </a:pPr>
            <a:r>
              <a:rPr b="1" lang="en" sz="1300">
                <a:solidFill>
                  <a:srgbClr val="434343"/>
                </a:solidFill>
              </a:rPr>
              <a:t>Integrated circuits</a:t>
            </a:r>
            <a:r>
              <a:rPr lang="en" sz="1300">
                <a:solidFill>
                  <a:srgbClr val="434343"/>
                </a:solidFill>
              </a:rPr>
              <a:t> and </a:t>
            </a:r>
            <a:r>
              <a:rPr b="1" lang="en" sz="1300">
                <a:solidFill>
                  <a:srgbClr val="434343"/>
                </a:solidFill>
              </a:rPr>
              <a:t>digital computers</a:t>
            </a:r>
            <a:r>
              <a:rPr lang="en" sz="1300">
                <a:solidFill>
                  <a:srgbClr val="434343"/>
                </a:solidFill>
              </a:rPr>
              <a:t> </a:t>
            </a:r>
            <a:br>
              <a:rPr lang="en" sz="1300">
                <a:solidFill>
                  <a:srgbClr val="434343"/>
                </a:solidFill>
              </a:rPr>
            </a:br>
            <a:r>
              <a:rPr lang="en" sz="1300">
                <a:solidFill>
                  <a:srgbClr val="434343"/>
                </a:solidFill>
              </a:rPr>
              <a:t>transformed robotics</a:t>
            </a:r>
            <a:br>
              <a:rPr lang="en" sz="1300">
                <a:solidFill>
                  <a:srgbClr val="434343"/>
                </a:solidFill>
              </a:rPr>
            </a:br>
            <a:endParaRPr sz="1300">
              <a:solidFill>
                <a:srgbClr val="434343"/>
              </a:solidFill>
            </a:endParaRPr>
          </a:p>
          <a:p>
            <a:pPr indent="-311150" lvl="0" marL="457200" rtl="0" algn="l">
              <a:spcBef>
                <a:spcPts val="0"/>
              </a:spcBef>
              <a:spcAft>
                <a:spcPts val="0"/>
              </a:spcAft>
              <a:buClr>
                <a:srgbClr val="434343"/>
              </a:buClr>
              <a:buSzPts val="1300"/>
              <a:buFont typeface="Arial"/>
              <a:buChar char="●"/>
            </a:pPr>
            <a:r>
              <a:rPr lang="en" sz="1300">
                <a:solidFill>
                  <a:srgbClr val="434343"/>
                </a:solidFill>
              </a:rPr>
              <a:t>Robots became key in </a:t>
            </a:r>
            <a:r>
              <a:rPr b="1" lang="en" sz="1300">
                <a:solidFill>
                  <a:srgbClr val="434343"/>
                </a:solidFill>
              </a:rPr>
              <a:t>automated manufacturing</a:t>
            </a:r>
            <a:br>
              <a:rPr b="1" lang="en" sz="1300">
                <a:solidFill>
                  <a:srgbClr val="434343"/>
                </a:solidFill>
              </a:rPr>
            </a:br>
            <a:endParaRPr b="1" sz="1300">
              <a:solidFill>
                <a:srgbClr val="434343"/>
              </a:solidFill>
            </a:endParaRPr>
          </a:p>
          <a:p>
            <a:pPr indent="-298450" lvl="0" marL="457200" rtl="0" algn="l">
              <a:spcBef>
                <a:spcPts val="0"/>
              </a:spcBef>
              <a:spcAft>
                <a:spcPts val="0"/>
              </a:spcAft>
              <a:buClr>
                <a:srgbClr val="000000"/>
              </a:buClr>
              <a:buSzPts val="1100"/>
              <a:buFont typeface="Arial"/>
              <a:buChar char="●"/>
            </a:pPr>
            <a:r>
              <a:rPr lang="en" sz="1300">
                <a:solidFill>
                  <a:srgbClr val="434343"/>
                </a:solidFill>
              </a:rPr>
              <a:t>Used for </a:t>
            </a:r>
            <a:r>
              <a:rPr b="1" lang="en" sz="1300">
                <a:solidFill>
                  <a:srgbClr val="434343"/>
                </a:solidFill>
              </a:rPr>
              <a:t>specific tasks</a:t>
            </a:r>
            <a:r>
              <a:rPr lang="en" sz="1300">
                <a:solidFill>
                  <a:srgbClr val="434343"/>
                </a:solidFill>
              </a:rPr>
              <a:t> like welding and painting</a:t>
            </a:r>
            <a:br>
              <a:rPr lang="en" sz="1100">
                <a:solidFill>
                  <a:srgbClr val="000000"/>
                </a:solidFill>
                <a:latin typeface="Arial"/>
                <a:ea typeface="Arial"/>
                <a:cs typeface="Arial"/>
                <a:sym typeface="Arial"/>
              </a:rPr>
            </a:br>
            <a:endParaRPr sz="1300">
              <a:solidFill>
                <a:srgbClr val="434343"/>
              </a:solidFill>
            </a:endParaRPr>
          </a:p>
        </p:txBody>
      </p:sp>
      <p:sp>
        <p:nvSpPr>
          <p:cNvPr id="211" name="Google Shape;211;p36"/>
          <p:cNvSpPr txBox="1"/>
          <p:nvPr/>
        </p:nvSpPr>
        <p:spPr>
          <a:xfrm>
            <a:off x="4676275" y="1152975"/>
            <a:ext cx="4302600" cy="420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rgbClr val="434343"/>
                </a:solidFill>
                <a:latin typeface="Roboto"/>
                <a:ea typeface="Roboto"/>
                <a:cs typeface="Roboto"/>
                <a:sym typeface="Roboto"/>
              </a:rPr>
              <a:t>1980s</a:t>
            </a:r>
            <a:endParaRPr b="1" sz="1100"/>
          </a:p>
          <a:p>
            <a:pPr indent="-304800" lvl="0" marL="457200" rtl="0" algn="l">
              <a:lnSpc>
                <a:spcPct val="115000"/>
              </a:lnSpc>
              <a:spcBef>
                <a:spcPts val="1200"/>
              </a:spcBef>
              <a:spcAft>
                <a:spcPts val="0"/>
              </a:spcAft>
              <a:buClr>
                <a:srgbClr val="434343"/>
              </a:buClr>
              <a:buSzPts val="1200"/>
              <a:buFont typeface="Roboto"/>
              <a:buChar char="●"/>
            </a:pPr>
            <a:r>
              <a:rPr lang="en" sz="1200">
                <a:solidFill>
                  <a:srgbClr val="434343"/>
                </a:solidFill>
                <a:latin typeface="Roboto"/>
                <a:ea typeface="Roboto"/>
                <a:cs typeface="Roboto"/>
                <a:sym typeface="Roboto"/>
              </a:rPr>
              <a:t>Introduction of:</a:t>
            </a:r>
            <a:br>
              <a:rPr lang="en" sz="1200">
                <a:solidFill>
                  <a:srgbClr val="434343"/>
                </a:solidFill>
                <a:latin typeface="Roboto"/>
                <a:ea typeface="Roboto"/>
                <a:cs typeface="Roboto"/>
                <a:sym typeface="Roboto"/>
              </a:rPr>
            </a:br>
            <a:endParaRPr sz="1200">
              <a:solidFill>
                <a:srgbClr val="434343"/>
              </a:solidFill>
              <a:latin typeface="Roboto"/>
              <a:ea typeface="Roboto"/>
              <a:cs typeface="Roboto"/>
              <a:sym typeface="Roboto"/>
            </a:endParaRPr>
          </a:p>
          <a:p>
            <a:pPr indent="-304800" lvl="1" marL="914400" rtl="0" algn="l">
              <a:lnSpc>
                <a:spcPct val="115000"/>
              </a:lnSpc>
              <a:spcBef>
                <a:spcPts val="0"/>
              </a:spcBef>
              <a:spcAft>
                <a:spcPts val="0"/>
              </a:spcAft>
              <a:buClr>
                <a:srgbClr val="434343"/>
              </a:buClr>
              <a:buSzPts val="1200"/>
              <a:buAutoNum type="alphaLcPeriod"/>
            </a:pPr>
            <a:r>
              <a:rPr b="1" lang="en" sz="1200">
                <a:solidFill>
                  <a:srgbClr val="434343"/>
                </a:solidFill>
                <a:latin typeface="Roboto"/>
                <a:ea typeface="Roboto"/>
                <a:cs typeface="Roboto"/>
                <a:sym typeface="Roboto"/>
              </a:rPr>
              <a:t>Sensors</a:t>
            </a:r>
            <a:r>
              <a:rPr lang="en" sz="1200">
                <a:solidFill>
                  <a:srgbClr val="434343"/>
                </a:solidFill>
                <a:latin typeface="Roboto"/>
                <a:ea typeface="Roboto"/>
                <a:cs typeface="Roboto"/>
                <a:sym typeface="Roboto"/>
              </a:rPr>
              <a:t> (vision, force, touch)</a:t>
            </a:r>
            <a:br>
              <a:rPr lang="en" sz="1200">
                <a:solidFill>
                  <a:srgbClr val="434343"/>
                </a:solidFill>
                <a:latin typeface="Roboto"/>
                <a:ea typeface="Roboto"/>
                <a:cs typeface="Roboto"/>
                <a:sym typeface="Roboto"/>
              </a:rPr>
            </a:br>
            <a:endParaRPr sz="1200">
              <a:solidFill>
                <a:srgbClr val="434343"/>
              </a:solidFill>
              <a:latin typeface="Roboto"/>
              <a:ea typeface="Roboto"/>
              <a:cs typeface="Roboto"/>
              <a:sym typeface="Roboto"/>
            </a:endParaRPr>
          </a:p>
          <a:p>
            <a:pPr indent="-304800" lvl="1" marL="914400" rtl="0" algn="l">
              <a:lnSpc>
                <a:spcPct val="115000"/>
              </a:lnSpc>
              <a:spcBef>
                <a:spcPts val="0"/>
              </a:spcBef>
              <a:spcAft>
                <a:spcPts val="0"/>
              </a:spcAft>
              <a:buClr>
                <a:srgbClr val="434343"/>
              </a:buClr>
              <a:buSzPts val="1200"/>
              <a:buAutoNum type="alphaLcPeriod"/>
            </a:pPr>
            <a:r>
              <a:rPr b="1" lang="en" sz="1200">
                <a:solidFill>
                  <a:srgbClr val="434343"/>
                </a:solidFill>
                <a:latin typeface="Roboto"/>
                <a:ea typeface="Roboto"/>
                <a:cs typeface="Roboto"/>
                <a:sym typeface="Roboto"/>
              </a:rPr>
              <a:t>Actuators</a:t>
            </a:r>
            <a:r>
              <a:rPr lang="en" sz="1200">
                <a:solidFill>
                  <a:srgbClr val="434343"/>
                </a:solidFill>
                <a:latin typeface="Roboto"/>
                <a:ea typeface="Roboto"/>
                <a:cs typeface="Roboto"/>
                <a:sym typeface="Roboto"/>
              </a:rPr>
              <a:t> for movement</a:t>
            </a:r>
            <a:br>
              <a:rPr lang="en" sz="1200">
                <a:solidFill>
                  <a:srgbClr val="434343"/>
                </a:solidFill>
                <a:latin typeface="Roboto"/>
                <a:ea typeface="Roboto"/>
                <a:cs typeface="Roboto"/>
                <a:sym typeface="Roboto"/>
              </a:rPr>
            </a:br>
            <a:endParaRPr sz="1200">
              <a:solidFill>
                <a:srgbClr val="434343"/>
              </a:solidFill>
              <a:latin typeface="Roboto"/>
              <a:ea typeface="Roboto"/>
              <a:cs typeface="Roboto"/>
              <a:sym typeface="Roboto"/>
            </a:endParaRPr>
          </a:p>
          <a:p>
            <a:pPr indent="-304800" lvl="1" marL="914400" rtl="0" algn="l">
              <a:lnSpc>
                <a:spcPct val="115000"/>
              </a:lnSpc>
              <a:spcBef>
                <a:spcPts val="0"/>
              </a:spcBef>
              <a:spcAft>
                <a:spcPts val="0"/>
              </a:spcAft>
              <a:buClr>
                <a:srgbClr val="434343"/>
              </a:buClr>
              <a:buSzPts val="1200"/>
              <a:buAutoNum type="alphaLcPeriod"/>
            </a:pPr>
            <a:r>
              <a:rPr b="1" lang="en" sz="1200">
                <a:solidFill>
                  <a:srgbClr val="434343"/>
                </a:solidFill>
                <a:latin typeface="Roboto"/>
                <a:ea typeface="Roboto"/>
                <a:cs typeface="Roboto"/>
                <a:sym typeface="Roboto"/>
              </a:rPr>
              <a:t>Control architectures</a:t>
            </a:r>
            <a:r>
              <a:rPr lang="en" sz="1200">
                <a:solidFill>
                  <a:srgbClr val="434343"/>
                </a:solidFill>
                <a:latin typeface="Roboto"/>
                <a:ea typeface="Roboto"/>
                <a:cs typeface="Roboto"/>
                <a:sym typeface="Roboto"/>
              </a:rPr>
              <a:t> for decision-making</a:t>
            </a:r>
            <a:br>
              <a:rPr lang="en" sz="1200">
                <a:solidFill>
                  <a:srgbClr val="434343"/>
                </a:solidFill>
                <a:latin typeface="Roboto"/>
                <a:ea typeface="Roboto"/>
                <a:cs typeface="Roboto"/>
                <a:sym typeface="Roboto"/>
              </a:rPr>
            </a:br>
            <a:endParaRPr sz="1200">
              <a:solidFill>
                <a:srgbClr val="434343"/>
              </a:solidFill>
              <a:latin typeface="Roboto"/>
              <a:ea typeface="Roboto"/>
              <a:cs typeface="Roboto"/>
              <a:sym typeface="Roboto"/>
            </a:endParaRPr>
          </a:p>
          <a:p>
            <a:pPr indent="-304800" lvl="0" marL="457200" rtl="0" algn="l">
              <a:lnSpc>
                <a:spcPct val="115000"/>
              </a:lnSpc>
              <a:spcBef>
                <a:spcPts val="0"/>
              </a:spcBef>
              <a:spcAft>
                <a:spcPts val="0"/>
              </a:spcAft>
              <a:buClr>
                <a:srgbClr val="434343"/>
              </a:buClr>
              <a:buSzPts val="1200"/>
              <a:buChar char="●"/>
            </a:pPr>
            <a:r>
              <a:rPr b="1" lang="en" sz="1200">
                <a:solidFill>
                  <a:srgbClr val="434343"/>
                </a:solidFill>
                <a:latin typeface="Roboto"/>
                <a:ea typeface="Roboto"/>
                <a:cs typeface="Roboto"/>
                <a:sym typeface="Roboto"/>
              </a:rPr>
              <a:t>Microcontrollers</a:t>
            </a:r>
            <a:r>
              <a:rPr lang="en" sz="1200">
                <a:solidFill>
                  <a:srgbClr val="434343"/>
                </a:solidFill>
                <a:latin typeface="Roboto"/>
                <a:ea typeface="Roboto"/>
                <a:cs typeface="Roboto"/>
                <a:sym typeface="Roboto"/>
              </a:rPr>
              <a:t> and </a:t>
            </a:r>
            <a:r>
              <a:rPr b="1" lang="en" sz="1200">
                <a:solidFill>
                  <a:srgbClr val="434343"/>
                </a:solidFill>
                <a:latin typeface="Roboto"/>
                <a:ea typeface="Roboto"/>
                <a:cs typeface="Roboto"/>
                <a:sym typeface="Roboto"/>
              </a:rPr>
              <a:t>computer vision</a:t>
            </a:r>
            <a:r>
              <a:rPr lang="en" sz="1200">
                <a:solidFill>
                  <a:srgbClr val="434343"/>
                </a:solidFill>
                <a:latin typeface="Roboto"/>
                <a:ea typeface="Roboto"/>
                <a:cs typeface="Roboto"/>
                <a:sym typeface="Roboto"/>
              </a:rPr>
              <a:t> enabled robots to:</a:t>
            </a:r>
            <a:br>
              <a:rPr lang="en" sz="1200">
                <a:solidFill>
                  <a:srgbClr val="434343"/>
                </a:solidFill>
                <a:latin typeface="Roboto"/>
                <a:ea typeface="Roboto"/>
                <a:cs typeface="Roboto"/>
                <a:sym typeface="Roboto"/>
              </a:rPr>
            </a:br>
            <a:endParaRPr sz="1200">
              <a:solidFill>
                <a:srgbClr val="434343"/>
              </a:solidFill>
              <a:latin typeface="Roboto"/>
              <a:ea typeface="Roboto"/>
              <a:cs typeface="Roboto"/>
              <a:sym typeface="Roboto"/>
            </a:endParaRPr>
          </a:p>
          <a:p>
            <a:pPr indent="-304800" lvl="1" marL="914400" rtl="0" algn="l">
              <a:lnSpc>
                <a:spcPct val="115000"/>
              </a:lnSpc>
              <a:spcBef>
                <a:spcPts val="0"/>
              </a:spcBef>
              <a:spcAft>
                <a:spcPts val="0"/>
              </a:spcAft>
              <a:buClr>
                <a:srgbClr val="434343"/>
              </a:buClr>
              <a:buSzPts val="1200"/>
              <a:buFont typeface="Roboto"/>
              <a:buAutoNum type="alphaLcPeriod"/>
            </a:pPr>
            <a:r>
              <a:rPr lang="en" sz="1200">
                <a:solidFill>
                  <a:srgbClr val="434343"/>
                </a:solidFill>
                <a:latin typeface="Roboto"/>
                <a:ea typeface="Roboto"/>
                <a:cs typeface="Roboto"/>
                <a:sym typeface="Roboto"/>
              </a:rPr>
              <a:t>Perform complex tasks</a:t>
            </a:r>
            <a:br>
              <a:rPr lang="en" sz="1200">
                <a:solidFill>
                  <a:srgbClr val="434343"/>
                </a:solidFill>
                <a:latin typeface="Roboto"/>
                <a:ea typeface="Roboto"/>
                <a:cs typeface="Roboto"/>
                <a:sym typeface="Roboto"/>
              </a:rPr>
            </a:br>
            <a:endParaRPr sz="1200">
              <a:solidFill>
                <a:srgbClr val="434343"/>
              </a:solidFill>
              <a:latin typeface="Roboto"/>
              <a:ea typeface="Roboto"/>
              <a:cs typeface="Roboto"/>
              <a:sym typeface="Roboto"/>
            </a:endParaRPr>
          </a:p>
          <a:p>
            <a:pPr indent="-298450" lvl="1" marL="914400" rtl="0" algn="l">
              <a:lnSpc>
                <a:spcPct val="115000"/>
              </a:lnSpc>
              <a:spcBef>
                <a:spcPts val="0"/>
              </a:spcBef>
              <a:spcAft>
                <a:spcPts val="0"/>
              </a:spcAft>
              <a:buSzPts val="1100"/>
              <a:buAutoNum type="alphaLcPeriod"/>
            </a:pPr>
            <a:r>
              <a:rPr lang="en" sz="1200">
                <a:solidFill>
                  <a:srgbClr val="434343"/>
                </a:solidFill>
                <a:latin typeface="Roboto"/>
                <a:ea typeface="Roboto"/>
                <a:cs typeface="Roboto"/>
                <a:sym typeface="Roboto"/>
              </a:rPr>
              <a:t>Handle and sort objects intelligently</a:t>
            </a:r>
            <a:br>
              <a:rPr lang="en" sz="1100"/>
            </a:br>
            <a:endParaRPr sz="1300">
              <a:solidFill>
                <a:srgbClr val="434343"/>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History of Robots</a:t>
            </a:r>
            <a:endParaRPr b="1" sz="2900"/>
          </a:p>
        </p:txBody>
      </p:sp>
      <p:sp>
        <p:nvSpPr>
          <p:cNvPr id="217" name="Google Shape;217;p37"/>
          <p:cNvSpPr txBox="1"/>
          <p:nvPr>
            <p:ph idx="1" type="body"/>
          </p:nvPr>
        </p:nvSpPr>
        <p:spPr>
          <a:xfrm>
            <a:off x="398150" y="1152975"/>
            <a:ext cx="8036400" cy="2913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300">
                <a:solidFill>
                  <a:srgbClr val="434343"/>
                </a:solidFill>
              </a:rPr>
              <a:t>1990s</a:t>
            </a:r>
            <a:endParaRPr b="1" sz="1300">
              <a:solidFill>
                <a:srgbClr val="434343"/>
              </a:solidFill>
            </a:endParaRPr>
          </a:p>
          <a:p>
            <a:pPr indent="-304800" lvl="0" marL="457200" rtl="0" algn="l">
              <a:spcBef>
                <a:spcPts val="1200"/>
              </a:spcBef>
              <a:spcAft>
                <a:spcPts val="0"/>
              </a:spcAft>
              <a:buClr>
                <a:srgbClr val="434343"/>
              </a:buClr>
              <a:buSzPts val="1200"/>
              <a:buFont typeface="Arial"/>
              <a:buChar char="-"/>
            </a:pPr>
            <a:r>
              <a:rPr lang="en" sz="1200">
                <a:solidFill>
                  <a:srgbClr val="434343"/>
                </a:solidFill>
              </a:rPr>
              <a:t>Focus on </a:t>
            </a:r>
            <a:r>
              <a:rPr b="1" lang="en" sz="1200">
                <a:solidFill>
                  <a:srgbClr val="434343"/>
                </a:solidFill>
              </a:rPr>
              <a:t>safety</a:t>
            </a:r>
            <a:r>
              <a:rPr lang="en" sz="1200">
                <a:solidFill>
                  <a:srgbClr val="434343"/>
                </a:solidFill>
              </a:rPr>
              <a:t>, </a:t>
            </a:r>
            <a:r>
              <a:rPr b="1" lang="en" sz="1200">
                <a:solidFill>
                  <a:srgbClr val="434343"/>
                </a:solidFill>
              </a:rPr>
              <a:t>fatigue reduction</a:t>
            </a:r>
            <a:r>
              <a:rPr lang="en" sz="1200">
                <a:solidFill>
                  <a:srgbClr val="434343"/>
                </a:solidFill>
              </a:rPr>
              <a:t>, and </a:t>
            </a:r>
            <a:r>
              <a:rPr b="1" lang="en" sz="1200">
                <a:solidFill>
                  <a:srgbClr val="434343"/>
                </a:solidFill>
              </a:rPr>
              <a:t>quality of life</a:t>
            </a:r>
            <a:br>
              <a:rPr b="1" lang="en" sz="1200">
                <a:solidFill>
                  <a:srgbClr val="434343"/>
                </a:solidFill>
              </a:rPr>
            </a:br>
            <a:endParaRPr b="1" sz="1200">
              <a:solidFill>
                <a:srgbClr val="434343"/>
              </a:solidFill>
            </a:endParaRPr>
          </a:p>
          <a:p>
            <a:pPr indent="-304800" lvl="0" marL="457200" rtl="0" algn="l">
              <a:spcBef>
                <a:spcPts val="0"/>
              </a:spcBef>
              <a:spcAft>
                <a:spcPts val="0"/>
              </a:spcAft>
              <a:buClr>
                <a:srgbClr val="434343"/>
              </a:buClr>
              <a:buSzPts val="1200"/>
              <a:buChar char="-"/>
            </a:pPr>
            <a:r>
              <a:rPr lang="en" sz="1200">
                <a:solidFill>
                  <a:srgbClr val="434343"/>
                </a:solidFill>
              </a:rPr>
              <a:t>Robots used in:</a:t>
            </a:r>
            <a:br>
              <a:rPr lang="en" sz="1200">
                <a:solidFill>
                  <a:srgbClr val="434343"/>
                </a:solidFill>
              </a:rPr>
            </a:br>
            <a:endParaRPr sz="1200">
              <a:solidFill>
                <a:srgbClr val="434343"/>
              </a:solidFill>
            </a:endParaRPr>
          </a:p>
          <a:p>
            <a:pPr indent="-304800" lvl="0" marL="457200" rtl="0" algn="l">
              <a:spcBef>
                <a:spcPts val="0"/>
              </a:spcBef>
              <a:spcAft>
                <a:spcPts val="0"/>
              </a:spcAft>
              <a:buClr>
                <a:srgbClr val="434343"/>
              </a:buClr>
              <a:buSzPts val="1200"/>
              <a:buChar char="●"/>
            </a:pPr>
            <a:r>
              <a:rPr b="1" lang="en" sz="1200">
                <a:solidFill>
                  <a:srgbClr val="434343"/>
                </a:solidFill>
              </a:rPr>
              <a:t>Hazardous environments</a:t>
            </a:r>
            <a:br>
              <a:rPr b="1" lang="en" sz="1200">
                <a:solidFill>
                  <a:srgbClr val="434343"/>
                </a:solidFill>
              </a:rPr>
            </a:br>
            <a:endParaRPr b="1" sz="1200">
              <a:solidFill>
                <a:srgbClr val="434343"/>
              </a:solidFill>
            </a:endParaRPr>
          </a:p>
          <a:p>
            <a:pPr indent="-304800" lvl="0" marL="457200" rtl="0" algn="l">
              <a:spcBef>
                <a:spcPts val="0"/>
              </a:spcBef>
              <a:spcAft>
                <a:spcPts val="0"/>
              </a:spcAft>
              <a:buClr>
                <a:srgbClr val="434343"/>
              </a:buClr>
              <a:buSzPts val="1200"/>
              <a:buChar char="●"/>
            </a:pPr>
            <a:r>
              <a:rPr b="1" lang="en" sz="1200">
                <a:solidFill>
                  <a:srgbClr val="434343"/>
                </a:solidFill>
              </a:rPr>
              <a:t>Search and rescue</a:t>
            </a:r>
            <a:br>
              <a:rPr b="1" lang="en" sz="1200">
                <a:solidFill>
                  <a:srgbClr val="434343"/>
                </a:solidFill>
              </a:rPr>
            </a:br>
            <a:endParaRPr b="1" sz="1200">
              <a:solidFill>
                <a:srgbClr val="434343"/>
              </a:solidFill>
            </a:endParaRPr>
          </a:p>
          <a:p>
            <a:pPr indent="-304800" lvl="0" marL="457200" rtl="0" algn="l">
              <a:spcBef>
                <a:spcPts val="0"/>
              </a:spcBef>
              <a:spcAft>
                <a:spcPts val="0"/>
              </a:spcAft>
              <a:buClr>
                <a:srgbClr val="434343"/>
              </a:buClr>
              <a:buSzPts val="1200"/>
              <a:buFont typeface="Arial"/>
              <a:buChar char="●"/>
            </a:pPr>
            <a:r>
              <a:rPr b="1" lang="en" sz="1200">
                <a:solidFill>
                  <a:srgbClr val="434343"/>
                </a:solidFill>
              </a:rPr>
              <a:t>Underwater</a:t>
            </a:r>
            <a:r>
              <a:rPr lang="en" sz="1200">
                <a:solidFill>
                  <a:srgbClr val="434343"/>
                </a:solidFill>
              </a:rPr>
              <a:t>, </a:t>
            </a:r>
            <a:r>
              <a:rPr b="1" lang="en" sz="1200">
                <a:solidFill>
                  <a:srgbClr val="434343"/>
                </a:solidFill>
              </a:rPr>
              <a:t>space</a:t>
            </a:r>
            <a:r>
              <a:rPr lang="en" sz="1200">
                <a:solidFill>
                  <a:srgbClr val="434343"/>
                </a:solidFill>
              </a:rPr>
              <a:t>, and </a:t>
            </a:r>
            <a:r>
              <a:rPr b="1" lang="en" sz="1200">
                <a:solidFill>
                  <a:srgbClr val="434343"/>
                </a:solidFill>
              </a:rPr>
              <a:t>medical fields</a:t>
            </a:r>
            <a:br>
              <a:rPr b="1" lang="en" sz="1200">
                <a:solidFill>
                  <a:srgbClr val="434343"/>
                </a:solidFill>
              </a:rPr>
            </a:br>
            <a:endParaRPr b="1" sz="1200">
              <a:solidFill>
                <a:srgbClr val="434343"/>
              </a:solidFill>
            </a:endParaRPr>
          </a:p>
          <a:p>
            <a:pPr indent="-304800" lvl="0" marL="457200" rtl="0" algn="l">
              <a:spcBef>
                <a:spcPts val="0"/>
              </a:spcBef>
              <a:spcAft>
                <a:spcPts val="0"/>
              </a:spcAft>
              <a:buClr>
                <a:srgbClr val="434343"/>
              </a:buClr>
              <a:buSzPts val="1200"/>
              <a:buFont typeface="Arial"/>
              <a:buChar char="-"/>
            </a:pPr>
            <a:r>
              <a:rPr lang="en" sz="1200">
                <a:solidFill>
                  <a:srgbClr val="434343"/>
                </a:solidFill>
              </a:rPr>
              <a:t>Robotics expanded with the </a:t>
            </a:r>
            <a:r>
              <a:rPr b="1" lang="en" sz="1200">
                <a:solidFill>
                  <a:srgbClr val="434343"/>
                </a:solidFill>
              </a:rPr>
              <a:t>Internet</a:t>
            </a:r>
            <a:endParaRPr sz="1400">
              <a:solidFill>
                <a:srgbClr val="434343"/>
              </a:solidFill>
            </a:endParaRPr>
          </a:p>
        </p:txBody>
      </p:sp>
      <p:sp>
        <p:nvSpPr>
          <p:cNvPr id="218" name="Google Shape;218;p37"/>
          <p:cNvSpPr txBox="1"/>
          <p:nvPr/>
        </p:nvSpPr>
        <p:spPr>
          <a:xfrm>
            <a:off x="4721425" y="1176050"/>
            <a:ext cx="4249200" cy="330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rgbClr val="434343"/>
                </a:solidFill>
                <a:latin typeface="Roboto"/>
                <a:ea typeface="Roboto"/>
                <a:cs typeface="Roboto"/>
                <a:sym typeface="Roboto"/>
              </a:rPr>
              <a:t>2000</a:t>
            </a:r>
            <a:r>
              <a:rPr b="1" lang="en" sz="1300">
                <a:solidFill>
                  <a:srgbClr val="434343"/>
                </a:solidFill>
                <a:latin typeface="Roboto"/>
                <a:ea typeface="Roboto"/>
                <a:cs typeface="Roboto"/>
                <a:sym typeface="Roboto"/>
              </a:rPr>
              <a:t>s</a:t>
            </a:r>
            <a:endParaRPr b="1" sz="1300">
              <a:solidFill>
                <a:srgbClr val="434343"/>
              </a:solidFill>
              <a:latin typeface="Roboto"/>
              <a:ea typeface="Roboto"/>
              <a:cs typeface="Roboto"/>
              <a:sym typeface="Roboto"/>
            </a:endParaRPr>
          </a:p>
          <a:p>
            <a:pPr indent="-228600" lvl="0" marL="457200" rtl="0" algn="l">
              <a:lnSpc>
                <a:spcPct val="115000"/>
              </a:lnSpc>
              <a:spcBef>
                <a:spcPts val="1200"/>
              </a:spcBef>
              <a:spcAft>
                <a:spcPts val="0"/>
              </a:spcAft>
              <a:buNone/>
            </a:pPr>
            <a:r>
              <a:rPr lang="en" sz="1300">
                <a:solidFill>
                  <a:srgbClr val="434343"/>
                </a:solidFill>
              </a:rPr>
              <a:t>Enabled by</a:t>
            </a:r>
            <a:endParaRPr sz="1300">
              <a:solidFill>
                <a:srgbClr val="434343"/>
              </a:solidFill>
            </a:endParaRPr>
          </a:p>
          <a:p>
            <a:pPr indent="-311150" lvl="0" marL="457200" rtl="0" algn="l">
              <a:lnSpc>
                <a:spcPct val="115000"/>
              </a:lnSpc>
              <a:spcBef>
                <a:spcPts val="1200"/>
              </a:spcBef>
              <a:spcAft>
                <a:spcPts val="0"/>
              </a:spcAft>
              <a:buClr>
                <a:srgbClr val="434343"/>
              </a:buClr>
              <a:buSzPts val="1300"/>
              <a:buChar char="●"/>
            </a:pPr>
            <a:r>
              <a:rPr lang="en" sz="1300">
                <a:solidFill>
                  <a:srgbClr val="434343"/>
                </a:solidFill>
              </a:rPr>
              <a:t>Progress in AI and autonomy</a:t>
            </a:r>
            <a:endParaRPr sz="1300">
              <a:solidFill>
                <a:srgbClr val="434343"/>
              </a:solidFill>
            </a:endParaRPr>
          </a:p>
          <a:p>
            <a:pPr indent="0" lvl="0" marL="0" rtl="0" algn="l">
              <a:lnSpc>
                <a:spcPct val="115000"/>
              </a:lnSpc>
              <a:spcBef>
                <a:spcPts val="1200"/>
              </a:spcBef>
              <a:spcAft>
                <a:spcPts val="0"/>
              </a:spcAft>
              <a:buNone/>
            </a:pPr>
            <a:r>
              <a:rPr lang="en" sz="1300">
                <a:solidFill>
                  <a:srgbClr val="434343"/>
                </a:solidFill>
              </a:rPr>
              <a:t>Rise of:</a:t>
            </a:r>
            <a:endParaRPr sz="1300">
              <a:solidFill>
                <a:srgbClr val="434343"/>
              </a:solidFill>
            </a:endParaRPr>
          </a:p>
          <a:p>
            <a:pPr indent="-311150" lvl="0" marL="457200" rtl="0" algn="l">
              <a:lnSpc>
                <a:spcPct val="115000"/>
              </a:lnSpc>
              <a:spcBef>
                <a:spcPts val="1200"/>
              </a:spcBef>
              <a:spcAft>
                <a:spcPts val="0"/>
              </a:spcAft>
              <a:buClr>
                <a:srgbClr val="434343"/>
              </a:buClr>
              <a:buSzPts val="1300"/>
              <a:buChar char="●"/>
            </a:pPr>
            <a:r>
              <a:rPr b="1" lang="en" sz="1300">
                <a:solidFill>
                  <a:srgbClr val="434343"/>
                </a:solidFill>
              </a:rPr>
              <a:t>Humanoid robots</a:t>
            </a:r>
            <a:br>
              <a:rPr b="1" lang="en" sz="1300">
                <a:solidFill>
                  <a:srgbClr val="434343"/>
                </a:solidFill>
              </a:rPr>
            </a:br>
            <a:endParaRPr b="1" sz="1300">
              <a:solidFill>
                <a:srgbClr val="434343"/>
              </a:solidFill>
            </a:endParaRPr>
          </a:p>
          <a:p>
            <a:pPr indent="-311150" lvl="0" marL="457200" rtl="0" algn="l">
              <a:lnSpc>
                <a:spcPct val="115000"/>
              </a:lnSpc>
              <a:spcBef>
                <a:spcPts val="0"/>
              </a:spcBef>
              <a:spcAft>
                <a:spcPts val="0"/>
              </a:spcAft>
              <a:buClr>
                <a:srgbClr val="434343"/>
              </a:buClr>
              <a:buSzPts val="1300"/>
              <a:buChar char="●"/>
            </a:pPr>
            <a:r>
              <a:rPr b="1" lang="en" sz="1300">
                <a:solidFill>
                  <a:srgbClr val="434343"/>
                </a:solidFill>
              </a:rPr>
              <a:t>Autonomous robots</a:t>
            </a:r>
            <a:br>
              <a:rPr b="1" lang="en" sz="1300">
                <a:solidFill>
                  <a:srgbClr val="434343"/>
                </a:solidFill>
              </a:rPr>
            </a:br>
            <a:endParaRPr b="1" sz="1300">
              <a:solidFill>
                <a:srgbClr val="434343"/>
              </a:solidFill>
            </a:endParaRPr>
          </a:p>
          <a:p>
            <a:pPr indent="-311150" lvl="0" marL="457200" rtl="0" algn="l">
              <a:lnSpc>
                <a:spcPct val="115000"/>
              </a:lnSpc>
              <a:spcBef>
                <a:spcPts val="0"/>
              </a:spcBef>
              <a:spcAft>
                <a:spcPts val="0"/>
              </a:spcAft>
              <a:buClr>
                <a:srgbClr val="434343"/>
              </a:buClr>
              <a:buSzPts val="1300"/>
              <a:buChar char="●"/>
            </a:pPr>
            <a:r>
              <a:rPr b="1" lang="en" sz="1300">
                <a:solidFill>
                  <a:srgbClr val="434343"/>
                </a:solidFill>
              </a:rPr>
              <a:t>Personal assistants</a:t>
            </a:r>
            <a:endParaRPr sz="1500">
              <a:solidFill>
                <a:srgbClr val="434343"/>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History of Robots</a:t>
            </a:r>
            <a:endParaRPr b="1" sz="2900"/>
          </a:p>
        </p:txBody>
      </p:sp>
      <p:pic>
        <p:nvPicPr>
          <p:cNvPr descr="A look at how far robotics has come.&#10;&#10;Read More: http://www.engadget.com&#10;&#10;Get More Engadget: &#10;•Subscribe to Engadget on YouTube: http://engt.co/subscribe&#10;•Like us on Facebook: http://www.facebook.com/engadget&#10;•Follow us on Twitter: http://www.twitter.com/engadget&#10;•Follow us on Instagram: http://www.instagram.com/engadget&#10;•Add us on Snapchat: gadgetsnaps&#10;•Read more: http://www.engadget.com&#10;&#10;Technology isn't all about bits and processors. It's the car with no driver, human organs printed in a lab and leisurely flights into space. It's the future and Engadget is here to tell you all about it.&#10;&#10;Since 2004, Engadget has covered cutting edge devices and the technology that powers them. We're looking beyond the gadgets themselves to explore how they impact our lives. &#10;&#10;Engadget is the definitive guide to this connected life.&#10;&#10;Also on Engadget's YouTube Channel: &#10;•“In Case You Missed It” (aka #ICYMI) is a daily clip show designed to dig up the offbeat and interesting stories that get buried by the biggest headlines. We'll bring you space and tech news, as well as internet lifestyle funk, and we'll round out each week's show with a headline blast to bring you the big stories you might have missed.&#10;&#10;• “Dear Veronica” is an advice show for the modern era. Every week, Veronica Belmont will tackle questions from the audience on topics ranging from technology to social etiquette (and everything in between)." id="224" name="Google Shape;224;p38" title="History of Robots CES 2016">
            <a:hlinkClick r:id="rId3"/>
          </p:cNvPr>
          <p:cNvPicPr preferRelativeResize="0"/>
          <p:nvPr/>
        </p:nvPicPr>
        <p:blipFill>
          <a:blip r:embed="rId4">
            <a:alphaModFix/>
          </a:blip>
          <a:stretch>
            <a:fillRect/>
          </a:stretch>
        </p:blipFill>
        <p:spPr>
          <a:xfrm>
            <a:off x="1434125" y="1107875"/>
            <a:ext cx="6275750" cy="3530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9"/>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