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5143500" cx="9144000"/>
  <p:notesSz cx="6858000" cy="9144000"/>
  <p:embeddedFontLst>
    <p:embeddedFont>
      <p:font typeface="Roboto"/>
      <p:regular r:id="rId17"/>
      <p:bold r:id="rId18"/>
      <p:italic r:id="rId19"/>
      <p:boldItalic r:id="rId20"/>
    </p:embeddedFont>
    <p:embeddedFont>
      <p:font typeface="Lexend Light"/>
      <p:regular r:id="rId21"/>
      <p:bold r:id="rId22"/>
    </p:embeddedFont>
    <p:embeddedFont>
      <p:font typeface="Lexend"/>
      <p:regular r:id="rId23"/>
      <p:bold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Italic.fntdata"/><Relationship Id="rId11" Type="http://schemas.openxmlformats.org/officeDocument/2006/relationships/slide" Target="slides/slide5.xml"/><Relationship Id="rId22" Type="http://schemas.openxmlformats.org/officeDocument/2006/relationships/font" Target="fonts/LexendLight-bold.fntdata"/><Relationship Id="rId10" Type="http://schemas.openxmlformats.org/officeDocument/2006/relationships/slide" Target="slides/slide4.xml"/><Relationship Id="rId21" Type="http://schemas.openxmlformats.org/officeDocument/2006/relationships/font" Target="fonts/LexendLight-regular.fntdata"/><Relationship Id="rId13" Type="http://schemas.openxmlformats.org/officeDocument/2006/relationships/slide" Target="slides/slide7.xml"/><Relationship Id="rId24" Type="http://schemas.openxmlformats.org/officeDocument/2006/relationships/font" Target="fonts/Lexend-bold.fntdata"/><Relationship Id="rId12" Type="http://schemas.openxmlformats.org/officeDocument/2006/relationships/slide" Target="slides/slide6.xml"/><Relationship Id="rId23" Type="http://schemas.openxmlformats.org/officeDocument/2006/relationships/font" Target="fonts/Lexend-regular.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Roboto-regular.fntdata"/><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font" Target="fonts/Roboto-italic.fntdata"/><Relationship Id="rId6" Type="http://schemas.openxmlformats.org/officeDocument/2006/relationships/notesMaster" Target="notesMasters/notesMaster1.xml"/><Relationship Id="rId18" Type="http://schemas.openxmlformats.org/officeDocument/2006/relationships/font" Target="fonts/Roboto-bold.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4aa9b15af0_2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4aa9b15af0_2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aa9b15af0_2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aa9b15af0_2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4aa9b15af0_2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4aa9b15af0_2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49f0d315f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49f0d315f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49f0d315fc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49f0d315fc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49f0d315fc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49f0d315fc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49f0d315fc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49f0d315fc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49f0d315fc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49f0d315fc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49f0d315fc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49f0d315fc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4aa9b15af0_2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4aa9b15af0_2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54" name="Shape 54"/>
        <p:cNvGrpSpPr/>
        <p:nvPr/>
      </p:nvGrpSpPr>
      <p:grpSpPr>
        <a:xfrm>
          <a:off x="0" y="0"/>
          <a:ext cx="0" cy="0"/>
          <a:chOff x="0" y="0"/>
          <a:chExt cx="0" cy="0"/>
        </a:xfrm>
      </p:grpSpPr>
      <p:grpSp>
        <p:nvGrpSpPr>
          <p:cNvPr id="55" name="Google Shape;55;p14"/>
          <p:cNvGrpSpPr/>
          <p:nvPr/>
        </p:nvGrpSpPr>
        <p:grpSpPr>
          <a:xfrm>
            <a:off x="6098378" y="5"/>
            <a:ext cx="3045625" cy="2030570"/>
            <a:chOff x="6098378" y="5"/>
            <a:chExt cx="3045625" cy="2030570"/>
          </a:xfrm>
        </p:grpSpPr>
        <p:sp>
          <p:nvSpPr>
            <p:cNvPr id="56" name="Google Shape;56;p14"/>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 name="Google Shape;61;p14"/>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62" name="Google Shape;62;p14"/>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63" name="Google Shape;63;p1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64" name="Shape 64"/>
        <p:cNvGrpSpPr/>
        <p:nvPr/>
      </p:nvGrpSpPr>
      <p:grpSpPr>
        <a:xfrm>
          <a:off x="0" y="0"/>
          <a:ext cx="0" cy="0"/>
          <a:chOff x="0" y="0"/>
          <a:chExt cx="0" cy="0"/>
        </a:xfrm>
      </p:grpSpPr>
      <p:grpSp>
        <p:nvGrpSpPr>
          <p:cNvPr id="65" name="Google Shape;65;p15"/>
          <p:cNvGrpSpPr/>
          <p:nvPr/>
        </p:nvGrpSpPr>
        <p:grpSpPr>
          <a:xfrm>
            <a:off x="6098378" y="5"/>
            <a:ext cx="3045625" cy="2030570"/>
            <a:chOff x="6098378" y="5"/>
            <a:chExt cx="3045625" cy="2030570"/>
          </a:xfrm>
        </p:grpSpPr>
        <p:sp>
          <p:nvSpPr>
            <p:cNvPr id="66" name="Google Shape;66;p15"/>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5"/>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5"/>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5"/>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5"/>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 name="Google Shape;71;p15"/>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72" name="Google Shape;72;p1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3" name="Shape 73"/>
        <p:cNvGrpSpPr/>
        <p:nvPr/>
      </p:nvGrpSpPr>
      <p:grpSpPr>
        <a:xfrm>
          <a:off x="0" y="0"/>
          <a:ext cx="0" cy="0"/>
          <a:chOff x="0" y="0"/>
          <a:chExt cx="0" cy="0"/>
        </a:xfrm>
      </p:grpSpPr>
      <p:grpSp>
        <p:nvGrpSpPr>
          <p:cNvPr id="74" name="Google Shape;74;p16"/>
          <p:cNvGrpSpPr/>
          <p:nvPr/>
        </p:nvGrpSpPr>
        <p:grpSpPr>
          <a:xfrm>
            <a:off x="0" y="3903669"/>
            <a:ext cx="9144000" cy="1239925"/>
            <a:chOff x="0" y="3903669"/>
            <a:chExt cx="9144000" cy="1239925"/>
          </a:xfrm>
        </p:grpSpPr>
        <p:sp>
          <p:nvSpPr>
            <p:cNvPr id="75" name="Google Shape;75;p16"/>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6"/>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6"/>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6"/>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6"/>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 name="Google Shape;80;p1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1" name="Google Shape;81;p16"/>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2" name="Google Shape;82;p1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3" name="Shape 83"/>
        <p:cNvGrpSpPr/>
        <p:nvPr/>
      </p:nvGrpSpPr>
      <p:grpSpPr>
        <a:xfrm>
          <a:off x="0" y="0"/>
          <a:ext cx="0" cy="0"/>
          <a:chOff x="0" y="0"/>
          <a:chExt cx="0" cy="0"/>
        </a:xfrm>
      </p:grpSpPr>
      <p:sp>
        <p:nvSpPr>
          <p:cNvPr id="84" name="Google Shape;84;p17"/>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5" name="Google Shape;85;p17"/>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6" name="Google Shape;86;p17"/>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7" name="Google Shape;87;p1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8" name="Shape 88"/>
        <p:cNvGrpSpPr/>
        <p:nvPr/>
      </p:nvGrpSpPr>
      <p:grpSpPr>
        <a:xfrm>
          <a:off x="0" y="0"/>
          <a:ext cx="0" cy="0"/>
          <a:chOff x="0" y="0"/>
          <a:chExt cx="0" cy="0"/>
        </a:xfrm>
      </p:grpSpPr>
      <p:sp>
        <p:nvSpPr>
          <p:cNvPr id="89" name="Google Shape;89;p18"/>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0" name="Google Shape;90;p1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1" name="Shape 91"/>
        <p:cNvGrpSpPr/>
        <p:nvPr/>
      </p:nvGrpSpPr>
      <p:grpSpPr>
        <a:xfrm>
          <a:off x="0" y="0"/>
          <a:ext cx="0" cy="0"/>
          <a:chOff x="0" y="0"/>
          <a:chExt cx="0" cy="0"/>
        </a:xfrm>
      </p:grpSpPr>
      <p:sp>
        <p:nvSpPr>
          <p:cNvPr id="92" name="Google Shape;92;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3" name="Google Shape;93;p19"/>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4" name="Google Shape;94;p1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95" name="Shape 95"/>
        <p:cNvGrpSpPr/>
        <p:nvPr/>
      </p:nvGrpSpPr>
      <p:grpSpPr>
        <a:xfrm>
          <a:off x="0" y="0"/>
          <a:ext cx="0" cy="0"/>
          <a:chOff x="0" y="0"/>
          <a:chExt cx="0" cy="0"/>
        </a:xfrm>
      </p:grpSpPr>
      <p:grpSp>
        <p:nvGrpSpPr>
          <p:cNvPr id="96" name="Google Shape;96;p20"/>
          <p:cNvGrpSpPr/>
          <p:nvPr/>
        </p:nvGrpSpPr>
        <p:grpSpPr>
          <a:xfrm>
            <a:off x="6098378" y="5"/>
            <a:ext cx="3045625" cy="2030570"/>
            <a:chOff x="6098378" y="5"/>
            <a:chExt cx="3045625" cy="2030570"/>
          </a:xfrm>
        </p:grpSpPr>
        <p:sp>
          <p:nvSpPr>
            <p:cNvPr id="97" name="Google Shape;97;p20"/>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0"/>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0"/>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0"/>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0"/>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 name="Google Shape;102;p20"/>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03" name="Google Shape;103;p2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4" name="Shape 104"/>
        <p:cNvGrpSpPr/>
        <p:nvPr/>
      </p:nvGrpSpPr>
      <p:grpSpPr>
        <a:xfrm>
          <a:off x="0" y="0"/>
          <a:ext cx="0" cy="0"/>
          <a:chOff x="0" y="0"/>
          <a:chExt cx="0" cy="0"/>
        </a:xfrm>
      </p:grpSpPr>
      <p:sp>
        <p:nvSpPr>
          <p:cNvPr id="105" name="Google Shape;105;p21"/>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6" name="Google Shape;106;p2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07" name="Google Shape;107;p21"/>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08" name="Google Shape;108;p21"/>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21"/>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10" name="Google Shape;110;p2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22"/>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13" name="Google Shape;113;p2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114" name="Shape 114"/>
        <p:cNvGrpSpPr/>
        <p:nvPr/>
      </p:nvGrpSpPr>
      <p:grpSpPr>
        <a:xfrm>
          <a:off x="0" y="0"/>
          <a:ext cx="0" cy="0"/>
          <a:chOff x="0" y="0"/>
          <a:chExt cx="0" cy="0"/>
        </a:xfrm>
      </p:grpSpPr>
      <p:grpSp>
        <p:nvGrpSpPr>
          <p:cNvPr id="115" name="Google Shape;115;p23"/>
          <p:cNvGrpSpPr/>
          <p:nvPr/>
        </p:nvGrpSpPr>
        <p:grpSpPr>
          <a:xfrm>
            <a:off x="6098378" y="5"/>
            <a:ext cx="3045625" cy="2030570"/>
            <a:chOff x="6098378" y="5"/>
            <a:chExt cx="3045625" cy="2030570"/>
          </a:xfrm>
        </p:grpSpPr>
        <p:sp>
          <p:nvSpPr>
            <p:cNvPr id="116" name="Google Shape;116;p2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 name="Google Shape;121;p23"/>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122" name="Google Shape;122;p23"/>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123" name="Google Shape;123;p2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4" name="Shape 124"/>
        <p:cNvGrpSpPr/>
        <p:nvPr/>
      </p:nvGrpSpPr>
      <p:grpSpPr>
        <a:xfrm>
          <a:off x="0" y="0"/>
          <a:ext cx="0" cy="0"/>
          <a:chOff x="0" y="0"/>
          <a:chExt cx="0" cy="0"/>
        </a:xfrm>
      </p:grpSpPr>
      <p:sp>
        <p:nvSpPr>
          <p:cNvPr id="125" name="Google Shape;125;p2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52" name="Google Shape;52;p13"/>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53" name="Google Shape;53;p13"/>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hyperlink" Target="http://www.youtube.com/watch?v=LHn7O6PUaoY" TargetMode="Externa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hyperlink" Target="http://www.youtube.com/watch?v=XI49uFm5HRE" TargetMode="Externa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D6CC9"/>
            </a:gs>
            <a:gs pos="100000">
              <a:srgbClr val="2F3975"/>
            </a:gs>
          </a:gsLst>
          <a:lin ang="5400012" scaled="0"/>
        </a:gradFill>
      </p:bgPr>
    </p:bg>
    <p:spTree>
      <p:nvGrpSpPr>
        <p:cNvPr id="129" name="Shape 129"/>
        <p:cNvGrpSpPr/>
        <p:nvPr/>
      </p:nvGrpSpPr>
      <p:grpSpPr>
        <a:xfrm>
          <a:off x="0" y="0"/>
          <a:ext cx="0" cy="0"/>
          <a:chOff x="0" y="0"/>
          <a:chExt cx="0" cy="0"/>
        </a:xfrm>
      </p:grpSpPr>
      <p:sp>
        <p:nvSpPr>
          <p:cNvPr id="130" name="Google Shape;130;p25"/>
          <p:cNvSpPr txBox="1"/>
          <p:nvPr/>
        </p:nvSpPr>
        <p:spPr>
          <a:xfrm>
            <a:off x="1401575" y="1064275"/>
            <a:ext cx="5271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4200">
              <a:solidFill>
                <a:schemeClr val="dk1"/>
              </a:solidFill>
              <a:latin typeface="Lexend Light"/>
              <a:ea typeface="Lexend Light"/>
              <a:cs typeface="Lexend Light"/>
              <a:sym typeface="Lexend Light"/>
            </a:endParaRPr>
          </a:p>
        </p:txBody>
      </p:sp>
      <p:sp>
        <p:nvSpPr>
          <p:cNvPr id="131" name="Google Shape;131;p25"/>
          <p:cNvSpPr txBox="1"/>
          <p:nvPr>
            <p:ph type="ctrTitle"/>
          </p:nvPr>
        </p:nvSpPr>
        <p:spPr>
          <a:xfrm>
            <a:off x="631700" y="1311400"/>
            <a:ext cx="8222100" cy="159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b="1" lang="en" sz="4380"/>
              <a:t>Chapter 1: </a:t>
            </a:r>
            <a:endParaRPr b="1" sz="4380"/>
          </a:p>
          <a:p>
            <a:pPr indent="0" lvl="0" marL="0" rtl="0" algn="l">
              <a:spcBef>
                <a:spcPts val="0"/>
              </a:spcBef>
              <a:spcAft>
                <a:spcPts val="0"/>
              </a:spcAft>
              <a:buSzPts val="990"/>
              <a:buNone/>
            </a:pPr>
            <a:r>
              <a:rPr b="1" lang="en" sz="4380"/>
              <a:t>Introduction to Robotics</a:t>
            </a:r>
            <a:endParaRPr b="1" sz="4380"/>
          </a:p>
        </p:txBody>
      </p:sp>
      <p:sp>
        <p:nvSpPr>
          <p:cNvPr id="132" name="Google Shape;132;p25"/>
          <p:cNvSpPr txBox="1"/>
          <p:nvPr>
            <p:ph idx="1" type="subTitle"/>
          </p:nvPr>
        </p:nvSpPr>
        <p:spPr>
          <a:xfrm>
            <a:off x="631700" y="3008825"/>
            <a:ext cx="3045300" cy="8313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523"/>
              <a:buNone/>
            </a:pPr>
            <a:r>
              <a:rPr b="1" lang="en" sz="4700">
                <a:solidFill>
                  <a:schemeClr val="lt2"/>
                </a:solidFill>
                <a:latin typeface="Lexend"/>
                <a:ea typeface="Lexend"/>
                <a:cs typeface="Lexend"/>
                <a:sym typeface="Lexend"/>
              </a:rPr>
              <a:t>Part - 2</a:t>
            </a:r>
            <a:endParaRPr b="1" sz="4700">
              <a:solidFill>
                <a:schemeClr val="lt2"/>
              </a:solidFill>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Actuators</a:t>
            </a:r>
            <a:endParaRPr b="1" sz="2900"/>
          </a:p>
        </p:txBody>
      </p:sp>
      <p:sp>
        <p:nvSpPr>
          <p:cNvPr id="138" name="Google Shape;138;p26"/>
          <p:cNvSpPr txBox="1"/>
          <p:nvPr>
            <p:ph idx="1" type="body"/>
          </p:nvPr>
        </p:nvSpPr>
        <p:spPr>
          <a:xfrm>
            <a:off x="311700" y="1017800"/>
            <a:ext cx="8520600" cy="3551100"/>
          </a:xfrm>
          <a:prstGeom prst="rect">
            <a:avLst/>
          </a:prstGeom>
        </p:spPr>
        <p:txBody>
          <a:bodyPr anchorCtr="0" anchor="t" bIns="91425" lIns="91425" spcFirstLastPara="1" rIns="91425" wrap="square" tIns="91425">
            <a:normAutofit lnSpcReduction="20000"/>
          </a:bodyPr>
          <a:lstStyle/>
          <a:p>
            <a:pPr indent="-311150" lvl="0" marL="457200" rtl="0" algn="l">
              <a:spcBef>
                <a:spcPts val="1200"/>
              </a:spcBef>
              <a:spcAft>
                <a:spcPts val="0"/>
              </a:spcAft>
              <a:buClr>
                <a:srgbClr val="434343"/>
              </a:buClr>
              <a:buSzPts val="1300"/>
              <a:buFont typeface="Arial"/>
              <a:buChar char="-"/>
            </a:pPr>
            <a:r>
              <a:rPr b="1" lang="en" sz="1300">
                <a:solidFill>
                  <a:srgbClr val="434343"/>
                </a:solidFill>
              </a:rPr>
              <a:t>Definition:</a:t>
            </a:r>
            <a:br>
              <a:rPr b="1" lang="en" sz="1300">
                <a:solidFill>
                  <a:srgbClr val="434343"/>
                </a:solidFill>
              </a:rPr>
            </a:br>
            <a:r>
              <a:rPr lang="en" sz="1300">
                <a:solidFill>
                  <a:srgbClr val="434343"/>
                </a:solidFill>
              </a:rPr>
              <a:t> Actuators are devices that make robots move — often called the "muscles" of a robot.</a:t>
            </a:r>
            <a:br>
              <a:rPr lang="en" sz="1300">
                <a:solidFill>
                  <a:srgbClr val="434343"/>
                </a:solidFill>
              </a:rPr>
            </a:br>
            <a:r>
              <a:rPr lang="en" sz="1300">
                <a:solidFill>
                  <a:srgbClr val="434343"/>
                </a:solidFill>
              </a:rPr>
              <a:t> They perform actions such as rotating joints or moving limbs.</a:t>
            </a:r>
            <a:br>
              <a:rPr lang="en" sz="1300">
                <a:solidFill>
                  <a:srgbClr val="434343"/>
                </a:solidFill>
              </a:rPr>
            </a:br>
            <a:endParaRPr sz="1300">
              <a:solidFill>
                <a:srgbClr val="434343"/>
              </a:solidFill>
            </a:endParaRPr>
          </a:p>
          <a:p>
            <a:pPr indent="-311150" lvl="0" marL="457200" rtl="0" algn="l">
              <a:spcBef>
                <a:spcPts val="0"/>
              </a:spcBef>
              <a:spcAft>
                <a:spcPts val="0"/>
              </a:spcAft>
              <a:buClr>
                <a:srgbClr val="434343"/>
              </a:buClr>
              <a:buSzPts val="1300"/>
              <a:buFont typeface="Arial"/>
              <a:buChar char="-"/>
            </a:pPr>
            <a:r>
              <a:rPr b="1" lang="en" sz="1300">
                <a:solidFill>
                  <a:srgbClr val="434343"/>
                </a:solidFill>
              </a:rPr>
              <a:t>Functionality:</a:t>
            </a:r>
            <a:br>
              <a:rPr b="1" lang="en" sz="1300">
                <a:solidFill>
                  <a:srgbClr val="434343"/>
                </a:solidFill>
              </a:rPr>
            </a:br>
            <a:r>
              <a:rPr lang="en" sz="1300">
                <a:solidFill>
                  <a:srgbClr val="434343"/>
                </a:solidFill>
              </a:rPr>
              <a:t> Typically coupled to robot links via gear trains, which help reduce joint coupling.</a:t>
            </a:r>
            <a:br>
              <a:rPr lang="en" sz="1300">
                <a:solidFill>
                  <a:srgbClr val="434343"/>
                </a:solidFill>
              </a:rPr>
            </a:br>
            <a:endParaRPr sz="1300">
              <a:solidFill>
                <a:srgbClr val="434343"/>
              </a:solidFill>
            </a:endParaRPr>
          </a:p>
          <a:p>
            <a:pPr indent="-298450" lvl="0" marL="457200" rtl="0" algn="l">
              <a:spcBef>
                <a:spcPts val="0"/>
              </a:spcBef>
              <a:spcAft>
                <a:spcPts val="0"/>
              </a:spcAft>
              <a:buClr>
                <a:srgbClr val="434343"/>
              </a:buClr>
              <a:buSzPts val="1100"/>
              <a:buFont typeface="Arial"/>
              <a:buChar char="-"/>
            </a:pPr>
            <a:r>
              <a:rPr b="1" lang="en" sz="1300">
                <a:solidFill>
                  <a:srgbClr val="434343"/>
                </a:solidFill>
              </a:rPr>
              <a:t>Importance in Robotics:</a:t>
            </a:r>
            <a:br>
              <a:rPr b="1" lang="en" sz="1300">
                <a:solidFill>
                  <a:srgbClr val="434343"/>
                </a:solidFill>
              </a:rPr>
            </a:br>
            <a:r>
              <a:rPr lang="en" sz="1300">
                <a:solidFill>
                  <a:srgbClr val="434343"/>
                </a:solidFill>
              </a:rPr>
              <a:t> Actuators enable robots to perform tasks by creating motion or force</a:t>
            </a:r>
            <a:r>
              <a:rPr lang="en" sz="1300">
                <a:solidFill>
                  <a:srgbClr val="434343"/>
                </a:solidFill>
              </a:rPr>
              <a:t>.</a:t>
            </a:r>
            <a:br>
              <a:rPr lang="en" sz="1100">
                <a:solidFill>
                  <a:srgbClr val="434343"/>
                </a:solidFill>
              </a:rPr>
            </a:br>
            <a:endParaRPr sz="1100">
              <a:solidFill>
                <a:srgbClr val="434343"/>
              </a:solidFill>
            </a:endParaRPr>
          </a:p>
          <a:p>
            <a:pPr indent="0" lvl="0" marL="0" rtl="0" algn="l">
              <a:spcBef>
                <a:spcPts val="1200"/>
              </a:spcBef>
              <a:spcAft>
                <a:spcPts val="0"/>
              </a:spcAft>
              <a:buNone/>
            </a:pPr>
            <a:r>
              <a:rPr b="1" lang="en" sz="1291">
                <a:solidFill>
                  <a:srgbClr val="434343"/>
                </a:solidFill>
              </a:rPr>
              <a:t>Common Types:</a:t>
            </a:r>
            <a:endParaRPr b="1" sz="1291">
              <a:solidFill>
                <a:srgbClr val="434343"/>
              </a:solidFill>
            </a:endParaRPr>
          </a:p>
          <a:p>
            <a:pPr indent="-310635" lvl="0" marL="457200" rtl="0" algn="l">
              <a:spcBef>
                <a:spcPts val="1200"/>
              </a:spcBef>
              <a:spcAft>
                <a:spcPts val="0"/>
              </a:spcAft>
              <a:buClr>
                <a:srgbClr val="434343"/>
              </a:buClr>
              <a:buSzPts val="1292"/>
              <a:buFont typeface="Roboto"/>
              <a:buChar char="●"/>
            </a:pPr>
            <a:r>
              <a:rPr lang="en" sz="1291">
                <a:solidFill>
                  <a:srgbClr val="434343"/>
                </a:solidFill>
              </a:rPr>
              <a:t>Motors</a:t>
            </a:r>
            <a:br>
              <a:rPr lang="en" sz="1291">
                <a:solidFill>
                  <a:srgbClr val="434343"/>
                </a:solidFill>
              </a:rPr>
            </a:br>
            <a:endParaRPr sz="1291">
              <a:solidFill>
                <a:srgbClr val="434343"/>
              </a:solidFill>
            </a:endParaRPr>
          </a:p>
          <a:p>
            <a:pPr indent="-310635" lvl="0" marL="457200" rtl="0" algn="l">
              <a:spcBef>
                <a:spcPts val="0"/>
              </a:spcBef>
              <a:spcAft>
                <a:spcPts val="0"/>
              </a:spcAft>
              <a:buClr>
                <a:srgbClr val="434343"/>
              </a:buClr>
              <a:buSzPts val="1292"/>
              <a:buFont typeface="Roboto"/>
              <a:buChar char="●"/>
            </a:pPr>
            <a:r>
              <a:rPr lang="en" sz="1291">
                <a:solidFill>
                  <a:srgbClr val="434343"/>
                </a:solidFill>
              </a:rPr>
              <a:t>Hydraulic cylinders</a:t>
            </a:r>
            <a:br>
              <a:rPr lang="en" sz="1291">
                <a:solidFill>
                  <a:srgbClr val="434343"/>
                </a:solidFill>
              </a:rPr>
            </a:br>
            <a:endParaRPr sz="1291">
              <a:solidFill>
                <a:srgbClr val="434343"/>
              </a:solidFill>
            </a:endParaRPr>
          </a:p>
          <a:p>
            <a:pPr indent="-310635" lvl="0" marL="457200" rtl="0" algn="l">
              <a:spcBef>
                <a:spcPts val="0"/>
              </a:spcBef>
              <a:spcAft>
                <a:spcPts val="0"/>
              </a:spcAft>
              <a:buClr>
                <a:srgbClr val="434343"/>
              </a:buClr>
              <a:buSzPts val="1292"/>
              <a:buFont typeface="Roboto"/>
              <a:buChar char="●"/>
            </a:pPr>
            <a:r>
              <a:rPr lang="en" sz="1291">
                <a:solidFill>
                  <a:srgbClr val="434343"/>
                </a:solidFill>
              </a:rPr>
              <a:t>Pneumatic cylinders</a:t>
            </a:r>
            <a:endParaRPr sz="1291">
              <a:solidFill>
                <a:srgbClr val="434343"/>
              </a:solidFill>
            </a:endParaRPr>
          </a:p>
        </p:txBody>
      </p:sp>
      <p:pic>
        <p:nvPicPr>
          <p:cNvPr descr="▶ Want to learn industrial automation? Go here: http://realpars.com&#10;▶ Want to train your team in industrial automation? Go here: http://realpars.com/business&#10;&#10;▶ Check out the full blog post over at &#10;https://realpars.com/actuator/&#10;&#10;=============================&#10;&#10;In this video, we’re going to:&#10;&#10;– Explain the purpose of an actuator.&#10;– Discuss the 2 types of actuators.&#10;– Look at the 3 typical sources of energy required for an actuator to move something.&#10;– Observe the operation of an actuator used in a very common industrial control application. &#10;&#10;In very simple terms, an actuator is a device that makes something move or operates.&#10;&#10;Every one of us takes advantage of at least one actuator every day.  &#10;&#10;When we go to the grocery store, the door opens automatically for us. An actuator makes the door open.&#10;&#10;We can move the car seat forward or backward before we drive away in our car. An actuator makes the seat move.&#10;&#10;An actuator can move something in a straight line, also referred to as linear.&#10;&#10;Also, an actuator can make something move in a circular motion, also referred to as rotary.&#10;&#10;An actuator receives a source of energy and uses it to move something. To put it another way, the actuator converts a source of energy into a physical-mechanical motion.&#10;&#10;The butterfly valve is operated by turning the Handwheel connected to the rotary actuator. In industrial applications, the Handwheel could be replaced by one of three typical sources of energy, which can operate the rotary actuator:&#10;– Electric actuators use some form of electric energy to operate.&#10;– Hydraulic actuators use a variety of liquids as a source of energy.&#10;– Pneumatic actuators are operated by compressed air.&#10;&#10;Let’s look at a typical Pneumatic Actuator in action! The PLC analog output card produces a 4-20 mA current to move the valve from fully open to fully closed.&#10;&#10;The 4-20 mA current will be converted to pneumatic pressure which becomes the source of energy to operate the actuator.&#10;&#10;An actuator receives a source of energy and uses it to move something. In other words, the actuator converts the source of energy into physical-mechanical motion.&#10;&#10;That source of energy can be in 3 different forms:&#10;– Pneumatic&#10;– Electric&#10;– Hydraulic&#10;&#10; Typical actuators in the industry include:&#10;– Pneumatic Control Valve&#10;– Electric Motor&#10;– Hydraulic Motor&#10;&#10;=============================&#10;&#10;Missed our most recent videos? Watch them here: &#10;&#10;https://realpars.com/inner-join/&#10;&#10;https://realpars.com/p-id/&#10;&#10;https://realpars.com/sql-order-by/&#10;&#10;=============================&#10;&#10;To stay up to date with our last videos and more lessons, make sure to subscribe to this YouTube channel:&#10;&#10;http://goo.gl/Y6DRiN&#10;&#10;=============================&#10;&#10;TWEET THIS VIDEO https://ctt.ac/wBF2b&#10;&#10;=============================&#10;&#10;Like us on Facebook: https://www.facebook.com/therealpars/&#10;&#10;Follow us on Twitter: https://twitter.com/realpars&#10;&#10;Follow us on LinkedIn https://www.linkedin.com/company/realpars&#10;&#10;Follow us on Instagram https://www.instagram.com/realparsdotcom/&#10;&#10;#RealPars #Actuator #Automation" id="139" name="Google Shape;139;p26" title="What is an Actuator?">
            <a:hlinkClick r:id="rId3"/>
          </p:cNvPr>
          <p:cNvPicPr preferRelativeResize="0"/>
          <p:nvPr/>
        </p:nvPicPr>
        <p:blipFill>
          <a:blip r:embed="rId4">
            <a:alphaModFix/>
          </a:blip>
          <a:stretch>
            <a:fillRect/>
          </a:stretch>
        </p:blipFill>
        <p:spPr>
          <a:xfrm>
            <a:off x="5498575" y="3028100"/>
            <a:ext cx="3026275" cy="170228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Actuators</a:t>
            </a:r>
            <a:endParaRPr b="1" sz="2900"/>
          </a:p>
        </p:txBody>
      </p:sp>
      <p:sp>
        <p:nvSpPr>
          <p:cNvPr id="145" name="Google Shape;145;p27"/>
          <p:cNvSpPr txBox="1"/>
          <p:nvPr>
            <p:ph idx="1" type="body"/>
          </p:nvPr>
        </p:nvSpPr>
        <p:spPr>
          <a:xfrm>
            <a:off x="192725" y="1128325"/>
            <a:ext cx="5620200" cy="1592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None/>
            </a:pPr>
            <a:r>
              <a:rPr b="1" lang="en" sz="1400"/>
              <a:t>Electric Actuators:</a:t>
            </a:r>
            <a:endParaRPr b="1" sz="1400"/>
          </a:p>
          <a:p>
            <a:pPr indent="-317500" lvl="0" marL="457200" rtl="0" algn="l">
              <a:spcBef>
                <a:spcPts val="1200"/>
              </a:spcBef>
              <a:spcAft>
                <a:spcPts val="0"/>
              </a:spcAft>
              <a:buSzPts val="1400"/>
              <a:buChar char="-"/>
            </a:pPr>
            <a:r>
              <a:rPr lang="en" sz="1400"/>
              <a:t>These type of actuators </a:t>
            </a:r>
            <a:r>
              <a:rPr lang="en" sz="1400"/>
              <a:t>perform a rotational motion or a linear </a:t>
            </a:r>
            <a:br>
              <a:rPr lang="en" sz="1400"/>
            </a:br>
            <a:r>
              <a:rPr lang="en" sz="1400"/>
              <a:t>motion with the help of an electric motors.</a:t>
            </a:r>
            <a:endParaRPr sz="1400"/>
          </a:p>
          <a:p>
            <a:pPr indent="-317500" lvl="0" marL="457200" rtl="0" algn="l">
              <a:spcBef>
                <a:spcPts val="0"/>
              </a:spcBef>
              <a:spcAft>
                <a:spcPts val="0"/>
              </a:spcAft>
              <a:buSzPts val="1400"/>
              <a:buChar char="-"/>
            </a:pPr>
            <a:r>
              <a:rPr lang="en" sz="1400"/>
              <a:t>Different types of motors can be involved like Stepper Motors, </a:t>
            </a:r>
            <a:br>
              <a:rPr lang="en" sz="1400"/>
            </a:br>
            <a:r>
              <a:rPr lang="en" sz="1400"/>
              <a:t>Servo Motors, Geared Motors etc.</a:t>
            </a:r>
            <a:endParaRPr sz="1400"/>
          </a:p>
        </p:txBody>
      </p:sp>
      <p:sp>
        <p:nvSpPr>
          <p:cNvPr id="146" name="Google Shape;146;p27"/>
          <p:cNvSpPr txBox="1"/>
          <p:nvPr>
            <p:ph idx="1" type="body"/>
          </p:nvPr>
        </p:nvSpPr>
        <p:spPr>
          <a:xfrm>
            <a:off x="192725" y="2913625"/>
            <a:ext cx="5620200" cy="1592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None/>
            </a:pPr>
            <a:r>
              <a:rPr b="1" lang="en" sz="1400"/>
              <a:t>Pneumatic </a:t>
            </a:r>
            <a:r>
              <a:rPr b="1" lang="en" sz="1400"/>
              <a:t>Actuators:</a:t>
            </a:r>
            <a:endParaRPr b="1" sz="1400"/>
          </a:p>
          <a:p>
            <a:pPr indent="-317500" lvl="0" marL="457200" rtl="0" algn="l">
              <a:spcBef>
                <a:spcPts val="1200"/>
              </a:spcBef>
              <a:spcAft>
                <a:spcPts val="0"/>
              </a:spcAft>
              <a:buSzPts val="1400"/>
              <a:buChar char="-"/>
            </a:pPr>
            <a:r>
              <a:rPr lang="en" sz="1400"/>
              <a:t>These type of actuators use compressed air to do linear or rotary motion.</a:t>
            </a:r>
            <a:endParaRPr sz="1400"/>
          </a:p>
          <a:p>
            <a:pPr indent="-317500" lvl="0" marL="457200" rtl="0" algn="l">
              <a:spcBef>
                <a:spcPts val="0"/>
              </a:spcBef>
              <a:spcAft>
                <a:spcPts val="0"/>
              </a:spcAft>
              <a:buSzPts val="1400"/>
              <a:buChar char="-"/>
            </a:pPr>
            <a:r>
              <a:rPr lang="en" sz="1400"/>
              <a:t>These are ideal for high speed and force applications.</a:t>
            </a:r>
            <a:endParaRPr sz="1400"/>
          </a:p>
        </p:txBody>
      </p:sp>
      <p:pic>
        <p:nvPicPr>
          <p:cNvPr id="147" name="Google Shape;147;p27"/>
          <p:cNvPicPr preferRelativeResize="0"/>
          <p:nvPr/>
        </p:nvPicPr>
        <p:blipFill rotWithShape="1">
          <a:blip r:embed="rId3">
            <a:alphaModFix/>
          </a:blip>
          <a:srcRect b="10624" l="5243" r="5270" t="13103"/>
          <a:stretch/>
        </p:blipFill>
        <p:spPr>
          <a:xfrm>
            <a:off x="6124025" y="579225"/>
            <a:ext cx="2708276" cy="1674850"/>
          </a:xfrm>
          <a:prstGeom prst="rect">
            <a:avLst/>
          </a:prstGeom>
          <a:noFill/>
          <a:ln>
            <a:noFill/>
          </a:ln>
        </p:spPr>
      </p:pic>
      <p:pic>
        <p:nvPicPr>
          <p:cNvPr id="148" name="Google Shape;148;p27"/>
          <p:cNvPicPr preferRelativeResize="0"/>
          <p:nvPr/>
        </p:nvPicPr>
        <p:blipFill>
          <a:blip r:embed="rId4">
            <a:alphaModFix/>
          </a:blip>
          <a:stretch>
            <a:fillRect/>
          </a:stretch>
        </p:blipFill>
        <p:spPr>
          <a:xfrm>
            <a:off x="6343650" y="2571750"/>
            <a:ext cx="2108099" cy="2108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8"/>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Actuators</a:t>
            </a:r>
            <a:endParaRPr b="1" sz="2900"/>
          </a:p>
        </p:txBody>
      </p:sp>
      <p:sp>
        <p:nvSpPr>
          <p:cNvPr id="154" name="Google Shape;154;p28"/>
          <p:cNvSpPr txBox="1"/>
          <p:nvPr>
            <p:ph idx="1" type="body"/>
          </p:nvPr>
        </p:nvSpPr>
        <p:spPr>
          <a:xfrm>
            <a:off x="192725" y="1128325"/>
            <a:ext cx="5620200" cy="1592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None/>
            </a:pPr>
            <a:r>
              <a:rPr b="1" lang="en" sz="1400"/>
              <a:t>Hydraulic </a:t>
            </a:r>
            <a:r>
              <a:rPr b="1" lang="en" sz="1400"/>
              <a:t>Actuators:</a:t>
            </a:r>
            <a:endParaRPr b="1" sz="1400"/>
          </a:p>
          <a:p>
            <a:pPr indent="-317500" lvl="0" marL="457200" rtl="0" algn="l">
              <a:spcBef>
                <a:spcPts val="1200"/>
              </a:spcBef>
              <a:spcAft>
                <a:spcPts val="0"/>
              </a:spcAft>
              <a:buSzPts val="1400"/>
              <a:buChar char="-"/>
            </a:pPr>
            <a:r>
              <a:rPr lang="en" sz="1400"/>
              <a:t>These type of actuators have some kind of fluid in them wh</a:t>
            </a:r>
            <a:r>
              <a:rPr lang="en" sz="1400"/>
              <a:t>ich is compressed or decompressed according to the need. </a:t>
            </a:r>
            <a:endParaRPr sz="1400"/>
          </a:p>
          <a:p>
            <a:pPr indent="-317500" lvl="0" marL="457200" rtl="0" algn="l">
              <a:spcBef>
                <a:spcPts val="0"/>
              </a:spcBef>
              <a:spcAft>
                <a:spcPts val="0"/>
              </a:spcAft>
              <a:buSzPts val="1400"/>
              <a:buChar char="-"/>
            </a:pPr>
            <a:r>
              <a:rPr lang="en" sz="1400"/>
              <a:t>It is used in lifting or moving heavy loads with precision.</a:t>
            </a:r>
            <a:endParaRPr sz="1400"/>
          </a:p>
        </p:txBody>
      </p:sp>
      <p:sp>
        <p:nvSpPr>
          <p:cNvPr id="155" name="Google Shape;155;p28"/>
          <p:cNvSpPr txBox="1"/>
          <p:nvPr>
            <p:ph idx="1" type="body"/>
          </p:nvPr>
        </p:nvSpPr>
        <p:spPr>
          <a:xfrm>
            <a:off x="192725" y="2913625"/>
            <a:ext cx="5620200" cy="1592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None/>
            </a:pPr>
            <a:r>
              <a:rPr b="1" lang="en" sz="1400"/>
              <a:t>Piezoelectric </a:t>
            </a:r>
            <a:r>
              <a:rPr b="1" lang="en" sz="1400"/>
              <a:t>Actuators:</a:t>
            </a:r>
            <a:endParaRPr b="1" sz="1400"/>
          </a:p>
          <a:p>
            <a:pPr indent="-317500" lvl="0" marL="457200" rtl="0" algn="l">
              <a:spcBef>
                <a:spcPts val="1200"/>
              </a:spcBef>
              <a:spcAft>
                <a:spcPts val="0"/>
              </a:spcAft>
              <a:buSzPts val="1400"/>
              <a:buChar char="-"/>
            </a:pPr>
            <a:r>
              <a:rPr lang="en" sz="1400"/>
              <a:t>These type of actuators which uses materials that changes shape according to the power supply or electric field provided.</a:t>
            </a:r>
            <a:endParaRPr sz="1400"/>
          </a:p>
          <a:p>
            <a:pPr indent="-317500" lvl="0" marL="457200" rtl="0" algn="l">
              <a:spcBef>
                <a:spcPts val="0"/>
              </a:spcBef>
              <a:spcAft>
                <a:spcPts val="0"/>
              </a:spcAft>
              <a:buSzPts val="1400"/>
              <a:buChar char="-"/>
            </a:pPr>
            <a:r>
              <a:rPr lang="en" sz="1400"/>
              <a:t>These are used in nano robotics or micro robotics.</a:t>
            </a:r>
            <a:endParaRPr sz="1400"/>
          </a:p>
        </p:txBody>
      </p:sp>
      <p:pic>
        <p:nvPicPr>
          <p:cNvPr id="156" name="Google Shape;156;p28"/>
          <p:cNvPicPr preferRelativeResize="0"/>
          <p:nvPr/>
        </p:nvPicPr>
        <p:blipFill rotWithShape="1">
          <a:blip r:embed="rId3">
            <a:alphaModFix/>
          </a:blip>
          <a:srcRect b="26243" l="13691" r="14772" t="28027"/>
          <a:stretch/>
        </p:blipFill>
        <p:spPr>
          <a:xfrm>
            <a:off x="6343650" y="570075"/>
            <a:ext cx="2540561" cy="1592401"/>
          </a:xfrm>
          <a:prstGeom prst="rect">
            <a:avLst/>
          </a:prstGeom>
          <a:noFill/>
          <a:ln>
            <a:noFill/>
          </a:ln>
        </p:spPr>
      </p:pic>
      <p:pic>
        <p:nvPicPr>
          <p:cNvPr id="157" name="Google Shape;157;p28"/>
          <p:cNvPicPr preferRelativeResize="0"/>
          <p:nvPr/>
        </p:nvPicPr>
        <p:blipFill>
          <a:blip r:embed="rId4">
            <a:alphaModFix/>
          </a:blip>
          <a:stretch>
            <a:fillRect/>
          </a:stretch>
        </p:blipFill>
        <p:spPr>
          <a:xfrm>
            <a:off x="5812925" y="2701063"/>
            <a:ext cx="3026275" cy="201751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9"/>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Actuators</a:t>
            </a:r>
            <a:endParaRPr b="1" sz="2900"/>
          </a:p>
        </p:txBody>
      </p:sp>
      <p:sp>
        <p:nvSpPr>
          <p:cNvPr id="163" name="Google Shape;163;p29"/>
          <p:cNvSpPr txBox="1"/>
          <p:nvPr>
            <p:ph idx="1" type="body"/>
          </p:nvPr>
        </p:nvSpPr>
        <p:spPr>
          <a:xfrm>
            <a:off x="192725" y="1128325"/>
            <a:ext cx="6828300" cy="24438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None/>
            </a:pPr>
            <a:r>
              <a:rPr b="1" lang="en" sz="1500"/>
              <a:t>Shape Memory Alloy Actuators</a:t>
            </a:r>
            <a:endParaRPr b="1" sz="1500"/>
          </a:p>
          <a:p>
            <a:pPr indent="-317500" lvl="0" marL="457200" rtl="0" algn="l">
              <a:spcBef>
                <a:spcPts val="1200"/>
              </a:spcBef>
              <a:spcAft>
                <a:spcPts val="0"/>
              </a:spcAft>
              <a:buClr>
                <a:srgbClr val="434343"/>
              </a:buClr>
              <a:buSzPts val="1400"/>
              <a:buChar char="-"/>
            </a:pPr>
            <a:r>
              <a:rPr lang="en" sz="1400">
                <a:solidFill>
                  <a:srgbClr val="434343"/>
                </a:solidFill>
              </a:rPr>
              <a:t>SMA actuators use special alloys that "remember" and return to a pre-defined shape when heated.</a:t>
            </a:r>
            <a:endParaRPr b="1" sz="1200">
              <a:solidFill>
                <a:srgbClr val="000000"/>
              </a:solidFill>
            </a:endParaRPr>
          </a:p>
          <a:p>
            <a:pPr indent="-330200" lvl="0" marL="457200" rtl="0" algn="l">
              <a:spcBef>
                <a:spcPts val="0"/>
              </a:spcBef>
              <a:spcAft>
                <a:spcPts val="0"/>
              </a:spcAft>
              <a:buClr>
                <a:srgbClr val="434343"/>
              </a:buClr>
              <a:buSzPts val="1600"/>
              <a:buChar char="-"/>
            </a:pPr>
            <a:r>
              <a:rPr lang="en" sz="1400">
                <a:solidFill>
                  <a:srgbClr val="434343"/>
                </a:solidFill>
              </a:rPr>
              <a:t>These are made from materials like </a:t>
            </a:r>
            <a:r>
              <a:rPr b="1" lang="en" sz="1400">
                <a:solidFill>
                  <a:srgbClr val="434343"/>
                </a:solidFill>
              </a:rPr>
              <a:t>Nickel-Titanium (NiTi)</a:t>
            </a:r>
            <a:r>
              <a:rPr lang="en" sz="1400">
                <a:solidFill>
                  <a:srgbClr val="434343"/>
                </a:solidFill>
              </a:rPr>
              <a:t>.</a:t>
            </a:r>
            <a:endParaRPr sz="1400">
              <a:solidFill>
                <a:srgbClr val="434343"/>
              </a:solidFill>
            </a:endParaRPr>
          </a:p>
          <a:p>
            <a:pPr indent="-330200" lvl="0" marL="457200" rtl="0" algn="l">
              <a:spcBef>
                <a:spcPts val="0"/>
              </a:spcBef>
              <a:spcAft>
                <a:spcPts val="0"/>
              </a:spcAft>
              <a:buClr>
                <a:srgbClr val="434343"/>
              </a:buClr>
              <a:buSzPts val="1600"/>
              <a:buChar char="-"/>
            </a:pPr>
            <a:r>
              <a:rPr lang="en" sz="1400">
                <a:solidFill>
                  <a:srgbClr val="434343"/>
                </a:solidFill>
              </a:rPr>
              <a:t>When deformed at lower temperatures, they revert to their original shape when heated — creating motion.</a:t>
            </a:r>
            <a:endParaRPr sz="1500">
              <a:solidFill>
                <a:srgbClr val="43434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0"/>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Sensors</a:t>
            </a:r>
            <a:endParaRPr b="1" sz="2900"/>
          </a:p>
        </p:txBody>
      </p:sp>
      <p:sp>
        <p:nvSpPr>
          <p:cNvPr id="169" name="Google Shape;169;p30"/>
          <p:cNvSpPr txBox="1"/>
          <p:nvPr>
            <p:ph idx="1" type="body"/>
          </p:nvPr>
        </p:nvSpPr>
        <p:spPr>
          <a:xfrm>
            <a:off x="311700" y="1017800"/>
            <a:ext cx="8520600" cy="35511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b="1" lang="en" sz="1400">
                <a:solidFill>
                  <a:srgbClr val="434343"/>
                </a:solidFill>
              </a:rPr>
              <a:t>Definition:</a:t>
            </a:r>
            <a:br>
              <a:rPr b="1" lang="en" sz="1400">
                <a:solidFill>
                  <a:srgbClr val="434343"/>
                </a:solidFill>
              </a:rPr>
            </a:br>
            <a:r>
              <a:rPr lang="en" sz="1400">
                <a:solidFill>
                  <a:srgbClr val="434343"/>
                </a:solidFill>
              </a:rPr>
              <a:t>Sensors are devices that allow robots to perceive their environment and internal states, enabling intelligent decision-making and interaction.</a:t>
            </a:r>
            <a:endParaRPr sz="1400">
              <a:solidFill>
                <a:srgbClr val="434343"/>
              </a:solidFill>
            </a:endParaRPr>
          </a:p>
          <a:p>
            <a:pPr indent="0" lvl="0" marL="0" rtl="0" algn="l">
              <a:spcBef>
                <a:spcPts val="1200"/>
              </a:spcBef>
              <a:spcAft>
                <a:spcPts val="0"/>
              </a:spcAft>
              <a:buNone/>
            </a:pPr>
            <a:r>
              <a:rPr b="1" lang="en" sz="1400">
                <a:solidFill>
                  <a:srgbClr val="434343"/>
                </a:solidFill>
              </a:rPr>
              <a:t>Functions of Sensors:</a:t>
            </a:r>
            <a:endParaRPr b="1" sz="1400">
              <a:solidFill>
                <a:srgbClr val="434343"/>
              </a:solidFill>
            </a:endParaRPr>
          </a:p>
          <a:p>
            <a:pPr indent="-317500" lvl="0" marL="457200" rtl="0" algn="l">
              <a:spcBef>
                <a:spcPts val="1200"/>
              </a:spcBef>
              <a:spcAft>
                <a:spcPts val="0"/>
              </a:spcAft>
              <a:buClr>
                <a:srgbClr val="434343"/>
              </a:buClr>
              <a:buSzPts val="1400"/>
              <a:buFont typeface="Roboto"/>
              <a:buChar char="●"/>
            </a:pPr>
            <a:r>
              <a:rPr lang="en" sz="1400">
                <a:solidFill>
                  <a:srgbClr val="434343"/>
                </a:solidFill>
              </a:rPr>
              <a:t>Detect position, orientation, and motion</a:t>
            </a:r>
            <a:br>
              <a:rPr lang="en" sz="1400">
                <a:solidFill>
                  <a:srgbClr val="434343"/>
                </a:solidFill>
              </a:rPr>
            </a:br>
            <a:endParaRPr sz="1400">
              <a:solidFill>
                <a:srgbClr val="434343"/>
              </a:solidFill>
            </a:endParaRPr>
          </a:p>
          <a:p>
            <a:pPr indent="-317500" lvl="0" marL="457200" rtl="0" algn="l">
              <a:spcBef>
                <a:spcPts val="0"/>
              </a:spcBef>
              <a:spcAft>
                <a:spcPts val="0"/>
              </a:spcAft>
              <a:buClr>
                <a:srgbClr val="434343"/>
              </a:buClr>
              <a:buSzPts val="1400"/>
              <a:buFont typeface="Roboto"/>
              <a:buChar char="●"/>
            </a:pPr>
            <a:r>
              <a:rPr lang="en" sz="1400">
                <a:solidFill>
                  <a:srgbClr val="434343"/>
                </a:solidFill>
              </a:rPr>
              <a:t>Sense obstacles and surroundings</a:t>
            </a:r>
            <a:br>
              <a:rPr lang="en" sz="1400">
                <a:solidFill>
                  <a:srgbClr val="434343"/>
                </a:solidFill>
              </a:rPr>
            </a:br>
            <a:endParaRPr sz="1400">
              <a:solidFill>
                <a:srgbClr val="434343"/>
              </a:solidFill>
            </a:endParaRPr>
          </a:p>
          <a:p>
            <a:pPr indent="-317500" lvl="0" marL="457200" rtl="0" algn="l">
              <a:spcBef>
                <a:spcPts val="0"/>
              </a:spcBef>
              <a:spcAft>
                <a:spcPts val="0"/>
              </a:spcAft>
              <a:buClr>
                <a:srgbClr val="434343"/>
              </a:buClr>
              <a:buSzPts val="1400"/>
              <a:buFont typeface="Roboto"/>
              <a:buChar char="●"/>
            </a:pPr>
            <a:r>
              <a:rPr lang="en" sz="1400">
                <a:solidFill>
                  <a:srgbClr val="434343"/>
                </a:solidFill>
              </a:rPr>
              <a:t>Monitor internal conditions like temperature or joint angles</a:t>
            </a:r>
            <a:br>
              <a:rPr lang="en" sz="1400">
                <a:solidFill>
                  <a:srgbClr val="434343"/>
                </a:solidFill>
              </a:rPr>
            </a:br>
            <a:endParaRPr sz="1400">
              <a:solidFill>
                <a:srgbClr val="434343"/>
              </a:solidFill>
            </a:endParaRPr>
          </a:p>
          <a:p>
            <a:pPr indent="-317500" lvl="0" marL="457200" rtl="0" algn="l">
              <a:spcBef>
                <a:spcPts val="0"/>
              </a:spcBef>
              <a:spcAft>
                <a:spcPts val="0"/>
              </a:spcAft>
              <a:buClr>
                <a:srgbClr val="434343"/>
              </a:buClr>
              <a:buSzPts val="1400"/>
              <a:buFont typeface="Roboto"/>
              <a:buChar char="●"/>
            </a:pPr>
            <a:r>
              <a:rPr lang="en" sz="1400">
                <a:solidFill>
                  <a:srgbClr val="434343"/>
                </a:solidFill>
              </a:rPr>
              <a:t>Provide feedback for control systems</a:t>
            </a:r>
            <a:endParaRPr b="1" sz="1600">
              <a:solidFill>
                <a:srgbClr val="000000"/>
              </a:solidFill>
              <a:latin typeface="Arial"/>
              <a:ea typeface="Arial"/>
              <a:cs typeface="Arial"/>
              <a:sym typeface="Arial"/>
            </a:endParaRPr>
          </a:p>
        </p:txBody>
      </p:sp>
      <p:pic>
        <p:nvPicPr>
          <p:cNvPr descr="▶  Want to learn about industrial automation? Go here: https://www.realpars.com/individual-pricing&#10;▶  Want to train your team in industrial automation? Go here: https://www.realpars.com/pricing-team&#10;&#10;▶ Check out the full blog post over at&#10;https://realpars.com/types-of-sensors/&#10;&#10;=============================&#10;&#10;Sensors are a part of everyday life at home and work. There’s probably not a day that goes by where you aren’t impacted in some way by a sensor.&#10;&#10;In this video, we’re going to talk about what a sensor is, what it can do, and how it can be used in process control.&#10;&#10;A sensor is a device that senses something. Today we have sensors that can see, feel, hear, smell, and even taste.&#10;&#10;Without sensors, our home and work lives would be quite difficult. For example, as you drive to work, the traffic lights at an intersection are controlled by sensors embedded in the road. These sensors detect your arrival at the intersection.&#10;&#10;As you approach the grocery store, the door automatically opens because of a sensor.&#10;&#10;In your plant, the batch process temperature and pressure are displayed and controlled as a result of output from Sensors.&#10;&#10;In the world of instrumentation and process control, we define a Sensor as a device that detects changes in physical, electrical, or chemical properties and produces an electrical output in response to that change. &#10;&#10;What are the typical physical properties that sensors are detecting? &#10;Let’s name a few… Level, Temperature, Flow, Pressure, Speed, and Position.&#10;&#10;From a process control perspective, we can classify sensors as either Passive or Active. &#10;&#10;A Passive Sensor requires an external source of power to operate while an Active Sensor does not.&#10;&#10;A Thermocouple is an Active Sensor as it does not require any external power supply to operate.&#10;As a thermocouple is exposed to an increase in temperature, it will develop an increasing voltage across it.&#10;&#10;Another example of an Active sensor is a piezoelectric sensor.&#10;&#10;A Resistance Temperature Detector (RTD) is a Passive Sensor. It is a device that’s resistance will change with a change in temperature. To take advantage of this change in resistance, an external supply, or an excitation circuit is required to produce a change in voltage.&#10;&#10;Another example of a Passive sensor is a Strain Gauge.&#10;&#10;Almost every sensor used in process control will be connected to a Transmitter because a sensor’s output needs to be conditioned or amplified.&#10;&#10;Here’s an example…We’ve already talked about a thermocouple and the voltage output created when it is heated. Unfortunately, the voltage output of a thermocouple is minuscule!&#10;&#10;In our example, the thermocouple will produce a voltage output from 8 mV to 18 mV over a 450 degree Fahrenheit change in temperature!&#10;&#10;In-process control, we condition that 8mV to 18mV thermocouple voltage and convert it to a 4 mA to 20 mA industry-standard signal that represents our controlled temperature range.&#10;&#10;=============================&#10;&#10;Missed our most recent videos? Watch them here:&#10;&#10;https://realpars.com/abb-plc/&#10;&#10;https://realpars.com/transmitter/&#10;&#10;https://realpars.com/proximity-sensor-datasheet/&#10;&#10;=============================&#10;&#10;To stay up to date with our last videos and more lessons, make sure to subscribe to this YouTube channel:&#10;&#10;http://goo.gl/Y6DRiN&#10;&#10;=============================&#10;&#10;TWEET THIS VIDEO  https://ctt.ac/SW_ap&#10;&#10;=============================&#10;&#10;Follow us on Facebook: https://www.facebook.com/therealpars/&#10;&#10;Follow us on Twitter: https://twitter.com/realpars&#10;&#10;Follow us on LinkedIn https://www.linkedin.com/company/realpars&#10;&#10;Follow us on Instagram https://www.instagram.com/realparsdotcom/&#10;&#10;#Industrial_Sensors #RealPars #Industry" id="170" name="Google Shape;170;p30" title="What is a Sensor? Different Types of Sensors, Applications">
            <a:hlinkClick r:id="rId3"/>
          </p:cNvPr>
          <p:cNvPicPr preferRelativeResize="0"/>
          <p:nvPr/>
        </p:nvPicPr>
        <p:blipFill>
          <a:blip r:embed="rId4">
            <a:alphaModFix/>
          </a:blip>
          <a:stretch>
            <a:fillRect/>
          </a:stretch>
        </p:blipFill>
        <p:spPr>
          <a:xfrm>
            <a:off x="5830250" y="1998225"/>
            <a:ext cx="3048000" cy="171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1000"/>
                                        <p:tgtEl>
                                          <p:spTgt spid="1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1"/>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Sensors</a:t>
            </a:r>
            <a:endParaRPr b="1" sz="2900"/>
          </a:p>
        </p:txBody>
      </p:sp>
      <p:sp>
        <p:nvSpPr>
          <p:cNvPr id="176" name="Google Shape;176;p31"/>
          <p:cNvSpPr txBox="1"/>
          <p:nvPr>
            <p:ph idx="1" type="body"/>
          </p:nvPr>
        </p:nvSpPr>
        <p:spPr>
          <a:xfrm>
            <a:off x="192725" y="1128325"/>
            <a:ext cx="5620200" cy="1592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None/>
            </a:pPr>
            <a:r>
              <a:rPr b="1" lang="en" sz="1400"/>
              <a:t>Proximity Sensors</a:t>
            </a:r>
            <a:r>
              <a:rPr b="1" lang="en" sz="1400"/>
              <a:t>:</a:t>
            </a:r>
            <a:endParaRPr b="1" sz="1400"/>
          </a:p>
          <a:p>
            <a:pPr indent="-317500" lvl="0" marL="457200" rtl="0" algn="l">
              <a:spcBef>
                <a:spcPts val="1200"/>
              </a:spcBef>
              <a:spcAft>
                <a:spcPts val="0"/>
              </a:spcAft>
              <a:buSzPts val="1400"/>
              <a:buChar char="-"/>
            </a:pPr>
            <a:r>
              <a:rPr lang="en" sz="1400"/>
              <a:t>These sensors can detect presence of any movement nearby object or body.</a:t>
            </a:r>
            <a:endParaRPr sz="1400"/>
          </a:p>
          <a:p>
            <a:pPr indent="-317500" lvl="0" marL="457200" rtl="0" algn="l">
              <a:spcBef>
                <a:spcPts val="0"/>
              </a:spcBef>
              <a:spcAft>
                <a:spcPts val="0"/>
              </a:spcAft>
              <a:buSzPts val="1400"/>
              <a:buChar char="-"/>
            </a:pPr>
            <a:r>
              <a:rPr lang="en" sz="1400"/>
              <a:t>Most common are: Infrared Sensors, Ultrasonic Sensors etc.</a:t>
            </a:r>
            <a:endParaRPr sz="1400"/>
          </a:p>
        </p:txBody>
      </p:sp>
      <p:sp>
        <p:nvSpPr>
          <p:cNvPr id="177" name="Google Shape;177;p31"/>
          <p:cNvSpPr txBox="1"/>
          <p:nvPr>
            <p:ph idx="1" type="body"/>
          </p:nvPr>
        </p:nvSpPr>
        <p:spPr>
          <a:xfrm>
            <a:off x="192725" y="2913625"/>
            <a:ext cx="5620200" cy="1592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None/>
            </a:pPr>
            <a:r>
              <a:rPr b="1" lang="en" sz="1400"/>
              <a:t>Vision Sensors</a:t>
            </a:r>
            <a:r>
              <a:rPr b="1" lang="en" sz="1400"/>
              <a:t>:</a:t>
            </a:r>
            <a:endParaRPr b="1" sz="1400"/>
          </a:p>
          <a:p>
            <a:pPr indent="-317500" lvl="0" marL="457200" rtl="0" algn="l">
              <a:spcBef>
                <a:spcPts val="1200"/>
              </a:spcBef>
              <a:spcAft>
                <a:spcPts val="0"/>
              </a:spcAft>
              <a:buSzPts val="1400"/>
              <a:buChar char="-"/>
            </a:pPr>
            <a:r>
              <a:rPr lang="en" sz="1400"/>
              <a:t>These type sensors uses camera or other types of image capturing device.</a:t>
            </a:r>
            <a:endParaRPr sz="1400"/>
          </a:p>
          <a:p>
            <a:pPr indent="-317500" lvl="0" marL="457200" rtl="0" algn="l">
              <a:spcBef>
                <a:spcPts val="0"/>
              </a:spcBef>
              <a:spcAft>
                <a:spcPts val="0"/>
              </a:spcAft>
              <a:buSzPts val="1400"/>
              <a:buChar char="-"/>
            </a:pPr>
            <a:r>
              <a:rPr lang="en" sz="1400"/>
              <a:t>These sensors can do object detection, tracking and navigation.</a:t>
            </a:r>
            <a:endParaRPr sz="1400"/>
          </a:p>
        </p:txBody>
      </p:sp>
      <p:pic>
        <p:nvPicPr>
          <p:cNvPr id="178" name="Google Shape;178;p31"/>
          <p:cNvPicPr preferRelativeResize="0"/>
          <p:nvPr/>
        </p:nvPicPr>
        <p:blipFill>
          <a:blip r:embed="rId3">
            <a:alphaModFix/>
          </a:blip>
          <a:stretch>
            <a:fillRect/>
          </a:stretch>
        </p:blipFill>
        <p:spPr>
          <a:xfrm>
            <a:off x="5709075" y="913525"/>
            <a:ext cx="1455176" cy="1455176"/>
          </a:xfrm>
          <a:prstGeom prst="rect">
            <a:avLst/>
          </a:prstGeom>
          <a:noFill/>
          <a:ln>
            <a:noFill/>
          </a:ln>
        </p:spPr>
      </p:pic>
      <p:pic>
        <p:nvPicPr>
          <p:cNvPr id="179" name="Google Shape;179;p31"/>
          <p:cNvPicPr preferRelativeResize="0"/>
          <p:nvPr/>
        </p:nvPicPr>
        <p:blipFill>
          <a:blip r:embed="rId4">
            <a:alphaModFix/>
          </a:blip>
          <a:stretch>
            <a:fillRect/>
          </a:stretch>
        </p:blipFill>
        <p:spPr>
          <a:xfrm>
            <a:off x="7164250" y="951250"/>
            <a:ext cx="1870100" cy="1379725"/>
          </a:xfrm>
          <a:prstGeom prst="rect">
            <a:avLst/>
          </a:prstGeom>
          <a:noFill/>
          <a:ln>
            <a:noFill/>
          </a:ln>
        </p:spPr>
      </p:pic>
      <p:pic>
        <p:nvPicPr>
          <p:cNvPr id="180" name="Google Shape;180;p31"/>
          <p:cNvPicPr preferRelativeResize="0"/>
          <p:nvPr/>
        </p:nvPicPr>
        <p:blipFill rotWithShape="1">
          <a:blip r:embed="rId5">
            <a:alphaModFix/>
          </a:blip>
          <a:srcRect b="29290" l="0" r="0" t="25874"/>
          <a:stretch/>
        </p:blipFill>
        <p:spPr>
          <a:xfrm>
            <a:off x="6029375" y="3224200"/>
            <a:ext cx="2469999" cy="11073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2"/>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Sensors</a:t>
            </a:r>
            <a:endParaRPr b="1" sz="2900"/>
          </a:p>
        </p:txBody>
      </p:sp>
      <p:sp>
        <p:nvSpPr>
          <p:cNvPr id="186" name="Google Shape;186;p32"/>
          <p:cNvSpPr txBox="1"/>
          <p:nvPr>
            <p:ph idx="1" type="body"/>
          </p:nvPr>
        </p:nvSpPr>
        <p:spPr>
          <a:xfrm>
            <a:off x="192725" y="1128325"/>
            <a:ext cx="5620200" cy="1592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None/>
            </a:pPr>
            <a:r>
              <a:rPr b="1" lang="en" sz="1400"/>
              <a:t>Force/Torque Sensors:</a:t>
            </a:r>
            <a:endParaRPr b="1" sz="1400"/>
          </a:p>
          <a:p>
            <a:pPr indent="-317500" lvl="0" marL="457200" rtl="0" algn="l">
              <a:spcBef>
                <a:spcPts val="1200"/>
              </a:spcBef>
              <a:spcAft>
                <a:spcPts val="0"/>
              </a:spcAft>
              <a:buSzPts val="1400"/>
              <a:buChar char="-"/>
            </a:pPr>
            <a:r>
              <a:rPr lang="en" sz="1400"/>
              <a:t>These sensors can detect the amount of force being applied to the a subject part of a robot</a:t>
            </a:r>
            <a:endParaRPr sz="1400"/>
          </a:p>
          <a:p>
            <a:pPr indent="-317500" lvl="0" marL="457200" rtl="0" algn="l">
              <a:spcBef>
                <a:spcPts val="0"/>
              </a:spcBef>
              <a:spcAft>
                <a:spcPts val="0"/>
              </a:spcAft>
              <a:buSzPts val="1400"/>
              <a:buChar char="-"/>
            </a:pPr>
            <a:r>
              <a:rPr lang="en" sz="1400"/>
              <a:t>These are very useful in knowing weight of objects while lifting it</a:t>
            </a:r>
            <a:endParaRPr sz="1400"/>
          </a:p>
        </p:txBody>
      </p:sp>
      <p:sp>
        <p:nvSpPr>
          <p:cNvPr id="187" name="Google Shape;187;p32"/>
          <p:cNvSpPr txBox="1"/>
          <p:nvPr>
            <p:ph idx="1" type="body"/>
          </p:nvPr>
        </p:nvSpPr>
        <p:spPr>
          <a:xfrm>
            <a:off x="192725" y="2913625"/>
            <a:ext cx="5620200" cy="1592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None/>
            </a:pPr>
            <a:r>
              <a:rPr b="1" lang="en" sz="1400"/>
              <a:t>Tactile Sensors:</a:t>
            </a:r>
            <a:endParaRPr b="1" sz="1400"/>
          </a:p>
          <a:p>
            <a:pPr indent="-317500" lvl="0" marL="457200" rtl="0" algn="l">
              <a:spcBef>
                <a:spcPts val="1200"/>
              </a:spcBef>
              <a:spcAft>
                <a:spcPts val="0"/>
              </a:spcAft>
              <a:buSzPts val="1400"/>
              <a:buChar char="-"/>
            </a:pPr>
            <a:r>
              <a:rPr lang="en" sz="1400"/>
              <a:t>Tactile Sensors are used for knowing texture, hardness and shape of a object by a touch or contact.</a:t>
            </a:r>
            <a:endParaRPr sz="1400"/>
          </a:p>
          <a:p>
            <a:pPr indent="-317500" lvl="0" marL="457200" rtl="0" algn="l">
              <a:spcBef>
                <a:spcPts val="0"/>
              </a:spcBef>
              <a:spcAft>
                <a:spcPts val="0"/>
              </a:spcAft>
              <a:buSzPts val="1400"/>
              <a:buChar char="-"/>
            </a:pPr>
            <a:r>
              <a:rPr lang="en" sz="1400"/>
              <a:t>While gripping on a object, these are used.</a:t>
            </a:r>
            <a:endParaRPr sz="1400"/>
          </a:p>
        </p:txBody>
      </p:sp>
      <p:pic>
        <p:nvPicPr>
          <p:cNvPr id="188" name="Google Shape;188;p32"/>
          <p:cNvPicPr preferRelativeResize="0"/>
          <p:nvPr/>
        </p:nvPicPr>
        <p:blipFill>
          <a:blip r:embed="rId3">
            <a:alphaModFix/>
          </a:blip>
          <a:stretch>
            <a:fillRect/>
          </a:stretch>
        </p:blipFill>
        <p:spPr>
          <a:xfrm>
            <a:off x="6187013" y="898475"/>
            <a:ext cx="2278100" cy="1392175"/>
          </a:xfrm>
          <a:prstGeom prst="rect">
            <a:avLst/>
          </a:prstGeom>
          <a:noFill/>
          <a:ln>
            <a:noFill/>
          </a:ln>
        </p:spPr>
      </p:pic>
      <p:pic>
        <p:nvPicPr>
          <p:cNvPr id="189" name="Google Shape;189;p32"/>
          <p:cNvPicPr preferRelativeResize="0"/>
          <p:nvPr/>
        </p:nvPicPr>
        <p:blipFill>
          <a:blip r:embed="rId4">
            <a:alphaModFix/>
          </a:blip>
          <a:stretch>
            <a:fillRect/>
          </a:stretch>
        </p:blipFill>
        <p:spPr>
          <a:xfrm>
            <a:off x="5937875" y="2653550"/>
            <a:ext cx="3026275" cy="189142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3"/>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Sensors</a:t>
            </a:r>
            <a:endParaRPr b="1" sz="2900"/>
          </a:p>
        </p:txBody>
      </p:sp>
      <p:sp>
        <p:nvSpPr>
          <p:cNvPr id="195" name="Google Shape;195;p33"/>
          <p:cNvSpPr txBox="1"/>
          <p:nvPr>
            <p:ph idx="1" type="body"/>
          </p:nvPr>
        </p:nvSpPr>
        <p:spPr>
          <a:xfrm>
            <a:off x="192725" y="1128325"/>
            <a:ext cx="5620200" cy="1592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None/>
            </a:pPr>
            <a:r>
              <a:rPr b="1" lang="en" sz="1400"/>
              <a:t>Temperature Sensors:</a:t>
            </a:r>
            <a:endParaRPr b="1" sz="1400"/>
          </a:p>
          <a:p>
            <a:pPr indent="-317500" lvl="0" marL="457200" rtl="0" algn="l">
              <a:spcBef>
                <a:spcPts val="1200"/>
              </a:spcBef>
              <a:spcAft>
                <a:spcPts val="0"/>
              </a:spcAft>
              <a:buSzPts val="1400"/>
              <a:buChar char="-"/>
            </a:pPr>
            <a:r>
              <a:rPr lang="en" sz="1400"/>
              <a:t>In order to know the temperature of the surrounding or an object, these sensors are used.</a:t>
            </a:r>
            <a:endParaRPr sz="1400"/>
          </a:p>
          <a:p>
            <a:pPr indent="-317500" lvl="0" marL="457200" rtl="0" algn="l">
              <a:spcBef>
                <a:spcPts val="0"/>
              </a:spcBef>
              <a:spcAft>
                <a:spcPts val="0"/>
              </a:spcAft>
              <a:buSzPts val="1400"/>
              <a:buChar char="-"/>
            </a:pPr>
            <a:r>
              <a:rPr lang="en" sz="1400"/>
              <a:t>Temperature sensors are interfaced with controllers to control the a specific task.</a:t>
            </a:r>
            <a:endParaRPr sz="1400"/>
          </a:p>
        </p:txBody>
      </p:sp>
      <p:sp>
        <p:nvSpPr>
          <p:cNvPr id="196" name="Google Shape;196;p33"/>
          <p:cNvSpPr txBox="1"/>
          <p:nvPr>
            <p:ph idx="1" type="body"/>
          </p:nvPr>
        </p:nvSpPr>
        <p:spPr>
          <a:xfrm>
            <a:off x="192725" y="2913625"/>
            <a:ext cx="5620200" cy="1592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None/>
            </a:pPr>
            <a:r>
              <a:rPr b="1" lang="en" sz="1400"/>
              <a:t>Inertial Sensors:</a:t>
            </a:r>
            <a:endParaRPr b="1" sz="1400"/>
          </a:p>
          <a:p>
            <a:pPr indent="-317500" lvl="0" marL="457200" rtl="0" algn="l">
              <a:spcBef>
                <a:spcPts val="1200"/>
              </a:spcBef>
              <a:spcAft>
                <a:spcPts val="0"/>
              </a:spcAft>
              <a:buSzPts val="1400"/>
              <a:buChar char="-"/>
            </a:pPr>
            <a:r>
              <a:rPr lang="en" sz="1400"/>
              <a:t>These sensors measure the acceleration, velocity and orientation of an object.</a:t>
            </a:r>
            <a:endParaRPr sz="1400"/>
          </a:p>
          <a:p>
            <a:pPr indent="-317500" lvl="0" marL="457200" rtl="0" algn="l">
              <a:spcBef>
                <a:spcPts val="0"/>
              </a:spcBef>
              <a:spcAft>
                <a:spcPts val="0"/>
              </a:spcAft>
              <a:buSzPts val="1400"/>
              <a:buChar char="-"/>
            </a:pPr>
            <a:r>
              <a:rPr lang="en" sz="1400"/>
              <a:t>These are also called IMUs, Inertial Measurement Unit.</a:t>
            </a:r>
            <a:endParaRPr sz="1400"/>
          </a:p>
          <a:p>
            <a:pPr indent="-317500" lvl="0" marL="457200" rtl="0" algn="l">
              <a:spcBef>
                <a:spcPts val="0"/>
              </a:spcBef>
              <a:spcAft>
                <a:spcPts val="0"/>
              </a:spcAft>
              <a:buSzPts val="1400"/>
              <a:buChar char="-"/>
            </a:pPr>
            <a:r>
              <a:rPr lang="en" sz="1400"/>
              <a:t>It is used for correcting path of a moving object.</a:t>
            </a:r>
            <a:endParaRPr sz="1400"/>
          </a:p>
        </p:txBody>
      </p:sp>
      <p:pic>
        <p:nvPicPr>
          <p:cNvPr id="197" name="Google Shape;197;p33"/>
          <p:cNvPicPr preferRelativeResize="0"/>
          <p:nvPr/>
        </p:nvPicPr>
        <p:blipFill>
          <a:blip r:embed="rId3">
            <a:alphaModFix/>
          </a:blip>
          <a:stretch>
            <a:fillRect/>
          </a:stretch>
        </p:blipFill>
        <p:spPr>
          <a:xfrm>
            <a:off x="6513913" y="801050"/>
            <a:ext cx="1770700" cy="1770700"/>
          </a:xfrm>
          <a:prstGeom prst="rect">
            <a:avLst/>
          </a:prstGeom>
          <a:noFill/>
          <a:ln>
            <a:noFill/>
          </a:ln>
        </p:spPr>
      </p:pic>
      <p:pic>
        <p:nvPicPr>
          <p:cNvPr id="198" name="Google Shape;198;p33"/>
          <p:cNvPicPr preferRelativeResize="0"/>
          <p:nvPr/>
        </p:nvPicPr>
        <p:blipFill>
          <a:blip r:embed="rId4">
            <a:alphaModFix/>
          </a:blip>
          <a:stretch>
            <a:fillRect/>
          </a:stretch>
        </p:blipFill>
        <p:spPr>
          <a:xfrm>
            <a:off x="6401600" y="2720731"/>
            <a:ext cx="1770701" cy="176064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4"/>
          <p:cNvSpPr txBox="1"/>
          <p:nvPr>
            <p:ph type="title"/>
          </p:nvPr>
        </p:nvSpPr>
        <p:spPr>
          <a:xfrm>
            <a:off x="311700" y="1484875"/>
            <a:ext cx="8520600" cy="203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5600"/>
              <a:t>Thanks For Joining </a:t>
            </a:r>
            <a:endParaRPr b="1" sz="5600"/>
          </a:p>
          <a:p>
            <a:pPr indent="0" lvl="0" marL="0" rtl="0" algn="ctr">
              <a:spcBef>
                <a:spcPts val="0"/>
              </a:spcBef>
              <a:spcAft>
                <a:spcPts val="0"/>
              </a:spcAft>
              <a:buSzPts val="990"/>
              <a:buNone/>
            </a:pPr>
            <a:r>
              <a:rPr b="1" lang="en" sz="5600"/>
              <a:t>^_^</a:t>
            </a:r>
            <a:endParaRPr b="1" sz="56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