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Lexend Light"/>
      <p:regular r:id="rId19"/>
      <p:bold r:id="rId20"/>
    </p:embeddedFont>
    <p:embeddedFont>
      <p:font typeface="Lexend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exendLight-bold.fntdata"/><Relationship Id="rId11" Type="http://schemas.openxmlformats.org/officeDocument/2006/relationships/slide" Target="slides/slide6.xml"/><Relationship Id="rId22" Type="http://schemas.openxmlformats.org/officeDocument/2006/relationships/font" Target="fonts/Lexend-bold.fntdata"/><Relationship Id="rId10" Type="http://schemas.openxmlformats.org/officeDocument/2006/relationships/slide" Target="slides/slide5.xml"/><Relationship Id="rId21" Type="http://schemas.openxmlformats.org/officeDocument/2006/relationships/font" Target="fonts/Lexen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regular.fntdata"/><Relationship Id="rId14" Type="http://schemas.openxmlformats.org/officeDocument/2006/relationships/slide" Target="slides/slide9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exendLight-regular.fntdata"/><Relationship Id="rId6" Type="http://schemas.openxmlformats.org/officeDocument/2006/relationships/slide" Target="slides/slide1.xml"/><Relationship Id="rId18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4044f541bc_0_2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4044f541bc_0_2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044f541bc_0_3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4044f541bc_0_3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055f1685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4055f1685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4044f541bc_0_3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4044f541bc_0_3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4044f541bc_0_3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4044f541bc_0_3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4044f541bc_0_3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4044f541bc_0_3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4044f541bc_0_3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4044f541bc_0_3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4044f541bc_0_3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4044f541bc_0_3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4044f541bc_0_3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4044f541bc_0_3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D6CC9"/>
            </a:gs>
            <a:gs pos="100000">
              <a:srgbClr val="2F3975"/>
            </a:gs>
          </a:gsLst>
          <a:lin ang="5400012" scaled="0"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86" name="Google Shape;86;p13"/>
          <p:cNvSpPr txBox="1"/>
          <p:nvPr>
            <p:ph type="ctrTitle"/>
          </p:nvPr>
        </p:nvSpPr>
        <p:spPr>
          <a:xfrm>
            <a:off x="631700" y="13114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1: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Introduction to Robotics</a:t>
            </a:r>
            <a:endParaRPr b="1" sz="4380"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- 1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Understanding</a:t>
            </a:r>
            <a:r>
              <a:rPr b="1" lang="en" sz="2900"/>
              <a:t> Robotics</a:t>
            </a:r>
            <a:endParaRPr b="1" sz="2900"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According to National Robotics Association, “</a:t>
            </a:r>
            <a:r>
              <a:rPr i="1" lang="en" sz="1500"/>
              <a:t>a robot is a re-programmable and multi-functional manipulator, devised for the transport of materials, parts tools, or specified systems, with varied and programmed movements, with the aim of carrying out varied tasks”</a:t>
            </a:r>
            <a:br>
              <a:rPr i="1" lang="en" sz="1500"/>
            </a:br>
            <a:endParaRPr i="1" sz="1500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In other words, a robot is a versatile and re-programmable machine designed to handle materials, tools, or specific systems.</a:t>
            </a:r>
            <a:br>
              <a:rPr lang="en" sz="1500"/>
            </a:br>
            <a:endParaRPr sz="1500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It performs a range of tasks using controlled and programmed movements.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latin typeface="Comic Sans MS"/>
                <a:ea typeface="Comic Sans MS"/>
                <a:cs typeface="Comic Sans MS"/>
                <a:sym typeface="Comic Sans MS"/>
              </a:rPr>
              <a:t>Facts</a:t>
            </a:r>
            <a:endParaRPr b="1" sz="15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16706" lvl="0" marL="457200" rtl="0" algn="l">
              <a:spcBef>
                <a:spcPts val="1200"/>
              </a:spcBef>
              <a:spcAft>
                <a:spcPts val="0"/>
              </a:spcAft>
              <a:buSzPct val="100000"/>
              <a:buFont typeface="Comic Sans MS"/>
              <a:buChar char="-"/>
            </a:pPr>
            <a:r>
              <a:rPr lang="en" sz="1500">
                <a:latin typeface="Comic Sans MS"/>
                <a:ea typeface="Comic Sans MS"/>
                <a:cs typeface="Comic Sans MS"/>
                <a:sym typeface="Comic Sans MS"/>
              </a:rPr>
              <a:t>In 1940, Isaac Asimov </a:t>
            </a:r>
            <a:r>
              <a:rPr lang="en" sz="1500">
                <a:latin typeface="Comic Sans MS"/>
                <a:ea typeface="Comic Sans MS"/>
                <a:cs typeface="Comic Sans MS"/>
                <a:sym typeface="Comic Sans MS"/>
              </a:rPr>
              <a:t>coined</a:t>
            </a:r>
            <a:r>
              <a:rPr lang="en" sz="1500">
                <a:latin typeface="Comic Sans MS"/>
                <a:ea typeface="Comic Sans MS"/>
                <a:cs typeface="Comic Sans MS"/>
                <a:sym typeface="Comic Sans MS"/>
              </a:rPr>
              <a:t> the term “Robotics”. He was Sci-Fi writer.</a:t>
            </a:r>
            <a:endParaRPr sz="15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omic Sans MS"/>
              <a:buChar char="-"/>
            </a:pPr>
            <a:r>
              <a:rPr lang="en" sz="1500">
                <a:latin typeface="Comic Sans MS"/>
                <a:ea typeface="Comic Sans MS"/>
                <a:cs typeface="Comic Sans MS"/>
                <a:sym typeface="Comic Sans MS"/>
              </a:rPr>
              <a:t>“Robot” term was first used by Capek in 1917 in his play “Opilec” </a:t>
            </a:r>
            <a:r>
              <a:rPr lang="en" sz="1500">
                <a:latin typeface="Comic Sans MS"/>
                <a:ea typeface="Comic Sans MS"/>
                <a:cs typeface="Comic Sans MS"/>
                <a:sym typeface="Comic Sans MS"/>
              </a:rPr>
              <a:t>and</a:t>
            </a:r>
            <a:r>
              <a:rPr lang="en" sz="1500">
                <a:latin typeface="Comic Sans MS"/>
                <a:ea typeface="Comic Sans MS"/>
                <a:cs typeface="Comic Sans MS"/>
                <a:sym typeface="Comic Sans MS"/>
              </a:rPr>
              <a:t> this </a:t>
            </a:r>
            <a:br>
              <a:rPr lang="en" sz="15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500">
                <a:latin typeface="Comic Sans MS"/>
                <a:ea typeface="Comic Sans MS"/>
                <a:cs typeface="Comic Sans MS"/>
                <a:sym typeface="Comic Sans MS"/>
              </a:rPr>
              <a:t>word comes from Czech word “robota”</a:t>
            </a:r>
            <a:r>
              <a:rPr lang="en" sz="13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1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0" l="31039" r="0" t="0"/>
          <a:stretch/>
        </p:blipFill>
        <p:spPr>
          <a:xfrm>
            <a:off x="6946100" y="2855475"/>
            <a:ext cx="2115525" cy="161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Characteristics of Robots</a:t>
            </a:r>
            <a:endParaRPr b="1" sz="2900"/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192725" y="1128325"/>
            <a:ext cx="7908000" cy="22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en" sz="1400"/>
              <a:t>Automation</a:t>
            </a:r>
            <a:r>
              <a:rPr lang="en" sz="1400"/>
              <a:t>: Operate with minimal human input.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en" sz="1400"/>
              <a:t>Repetition</a:t>
            </a:r>
            <a:r>
              <a:rPr lang="en" sz="1400"/>
              <a:t>: Perform tasks with high precision and consistency.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en" sz="1400"/>
              <a:t>Speed</a:t>
            </a:r>
            <a:r>
              <a:rPr lang="en" sz="1400"/>
              <a:t>: Work faster than humans, boosting efficiency.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en" sz="1400"/>
              <a:t>Strength</a:t>
            </a:r>
            <a:r>
              <a:rPr lang="en" sz="1400"/>
              <a:t>: Handle heavy or hazardous tasks safely.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en" sz="1400"/>
              <a:t>Adaptability</a:t>
            </a:r>
            <a:r>
              <a:rPr lang="en" sz="1400"/>
              <a:t>: Adjust to different tasks and environments.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en" sz="1400"/>
              <a:t>Intelligence</a:t>
            </a:r>
            <a:r>
              <a:rPr lang="en" sz="1400"/>
              <a:t>: Learn and make decisions using AI.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en" sz="1400"/>
              <a:t>Interactivity</a:t>
            </a:r>
            <a:r>
              <a:rPr lang="en" sz="1400"/>
              <a:t>: Respond to humans and surroundings via sensors and </a:t>
            </a:r>
            <a:br>
              <a:rPr lang="en" sz="1400"/>
            </a:br>
            <a:r>
              <a:rPr lang="en" sz="1400"/>
              <a:t>control systems.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 sz="1400"/>
              <a:t>Robots combine these features to serve a wide range of applications across industries.</a:t>
            </a:r>
            <a:endParaRPr b="1" sz="1400"/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b="0" l="0" r="50094" t="0"/>
          <a:stretch/>
        </p:blipFill>
        <p:spPr>
          <a:xfrm>
            <a:off x="6488650" y="410000"/>
            <a:ext cx="2405500" cy="33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3877" l="6110" r="4556" t="2234"/>
          <a:stretch/>
        </p:blipFill>
        <p:spPr>
          <a:xfrm>
            <a:off x="5611450" y="963600"/>
            <a:ext cx="3413750" cy="269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/>
          <p:nvPr>
            <p:ph type="title"/>
          </p:nvPr>
        </p:nvSpPr>
        <p:spPr>
          <a:xfrm>
            <a:off x="311700" y="410000"/>
            <a:ext cx="85122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Benefits </a:t>
            </a:r>
            <a:r>
              <a:rPr b="1" lang="en" sz="2900"/>
              <a:t>of using Robots</a:t>
            </a:r>
            <a:endParaRPr b="1" sz="2900"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366625" y="1137500"/>
            <a:ext cx="7908000" cy="32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Enhanced Efficiency:</a:t>
            </a:r>
            <a:r>
              <a:rPr lang="en" sz="1400"/>
              <a:t> Faster, more accurate task execution.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Safety:</a:t>
            </a:r>
            <a:r>
              <a:rPr lang="en" sz="1400"/>
              <a:t> Operate in hazardous environments, reducing human risk.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24/7 Operation:</a:t>
            </a:r>
            <a:r>
              <a:rPr lang="en" sz="1400"/>
              <a:t> Continuous work without downtime.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Consistency:</a:t>
            </a:r>
            <a:r>
              <a:rPr lang="en" sz="1400"/>
              <a:t> High precision and reliable quality.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Cost-Effective:</a:t>
            </a:r>
            <a:r>
              <a:rPr lang="en" sz="1400"/>
              <a:t> Lower labor costs and increased profitability.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Flexibility:</a:t>
            </a:r>
            <a:r>
              <a:rPr lang="en" sz="1400"/>
              <a:t> Adaptable to various tasks and environments.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Customization:</a:t>
            </a:r>
            <a:r>
              <a:rPr lang="en" sz="1400"/>
              <a:t> Tailored solutions for specific needs.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400"/>
              <a:t>Workplace Improvement:</a:t>
            </a:r>
            <a:r>
              <a:rPr lang="en" sz="1400"/>
              <a:t> Relieves employees from undesirable tasks</a:t>
            </a:r>
            <a:endParaRPr b="1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311700" y="410000"/>
            <a:ext cx="85122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Limitations </a:t>
            </a:r>
            <a:r>
              <a:rPr b="1" lang="en" sz="2900"/>
              <a:t>of Robots</a:t>
            </a:r>
            <a:endParaRPr b="1" sz="2900"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366625" y="1137500"/>
            <a:ext cx="7908000" cy="32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Limited Creativity:</a:t>
            </a:r>
            <a:r>
              <a:rPr lang="en" sz="1400"/>
              <a:t> Cannot replicate human imagination.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Programming Dependence:</a:t>
            </a:r>
            <a:r>
              <a:rPr lang="en" sz="1400"/>
              <a:t> Restricted to pre-set instructions.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High Costs:</a:t>
            </a:r>
            <a:r>
              <a:rPr lang="en" sz="1400"/>
              <a:t> Expensive to manufacture, program, and maintain.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Mobility Constraints:</a:t>
            </a:r>
            <a:r>
              <a:rPr lang="en" sz="1400"/>
              <a:t> Less flexible in movement compared to humans.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Lack of Empathy:</a:t>
            </a:r>
            <a:r>
              <a:rPr lang="en" sz="1400"/>
              <a:t> Inability to interact emotionally.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Power Reliance:</a:t>
            </a:r>
            <a:r>
              <a:rPr lang="en" sz="1400"/>
              <a:t> Requires a consistent power supply.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Ethical Issues:</a:t>
            </a:r>
            <a:r>
              <a:rPr lang="en" sz="1400"/>
              <a:t> Raises concerns about accountability and decision-making.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400"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6450" y="1607525"/>
            <a:ext cx="2940275" cy="16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311700" y="410000"/>
            <a:ext cx="85122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Disadvantages </a:t>
            </a:r>
            <a:r>
              <a:rPr b="1" lang="en" sz="2900"/>
              <a:t>of Robots</a:t>
            </a:r>
            <a:endParaRPr b="1" sz="2900"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311700" y="1073450"/>
            <a:ext cx="7908000" cy="32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High Initial Costs:</a:t>
            </a:r>
            <a:r>
              <a:rPr lang="en" sz="1400"/>
              <a:t> Significant investment required for implementation.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400"/>
            </a:br>
            <a:r>
              <a:rPr b="1" lang="en" sz="1400"/>
              <a:t>Job Displacement:</a:t>
            </a:r>
            <a:r>
              <a:rPr lang="en" sz="1400"/>
              <a:t> Potential reduction in certain manual jobs.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400"/>
            </a:br>
            <a:r>
              <a:rPr b="1" lang="en" sz="1400"/>
              <a:t>Skilled Support Needed:</a:t>
            </a:r>
            <a:r>
              <a:rPr lang="en" sz="1400"/>
              <a:t> Requires hiring specialized programmers </a:t>
            </a:r>
            <a:br>
              <a:rPr lang="en" sz="1400"/>
            </a:br>
            <a:r>
              <a:rPr lang="en" sz="1400"/>
              <a:t>and maintenance staff.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400"/>
            </a:br>
            <a:r>
              <a:rPr b="1" lang="en" sz="1400"/>
              <a:t>Integration Challenges:</a:t>
            </a:r>
            <a:r>
              <a:rPr lang="en" sz="1400"/>
              <a:t> Difficult to integrate with existing systems.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400"/>
            </a:br>
            <a:r>
              <a:rPr b="1" lang="en" sz="1400"/>
              <a:t>Technical Vulnerabilities:</a:t>
            </a:r>
            <a:r>
              <a:rPr lang="en" sz="1400"/>
              <a:t> Prone to malfunctions and cybersecurity risks.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400"/>
          </a:p>
        </p:txBody>
      </p:sp>
      <p:pic>
        <p:nvPicPr>
          <p:cNvPr id="122" name="Google Shape;122;p18"/>
          <p:cNvPicPr preferRelativeResize="0"/>
          <p:nvPr/>
        </p:nvPicPr>
        <p:blipFill rotWithShape="1">
          <a:blip r:embed="rId3">
            <a:alphaModFix/>
          </a:blip>
          <a:srcRect b="7878" l="10444" r="10070" t="6855"/>
          <a:stretch/>
        </p:blipFill>
        <p:spPr>
          <a:xfrm>
            <a:off x="5822550" y="1531025"/>
            <a:ext cx="3152902" cy="190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/>
          <p:nvPr/>
        </p:nvSpPr>
        <p:spPr>
          <a:xfrm>
            <a:off x="3112200" y="1377338"/>
            <a:ext cx="2919600" cy="27183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Components of Robots</a:t>
            </a:r>
            <a:endParaRPr b="1"/>
          </a:p>
        </p:txBody>
      </p:sp>
      <p:sp>
        <p:nvSpPr>
          <p:cNvPr id="129" name="Google Shape;129;p19"/>
          <p:cNvSpPr/>
          <p:nvPr/>
        </p:nvSpPr>
        <p:spPr>
          <a:xfrm>
            <a:off x="3821550" y="1047863"/>
            <a:ext cx="1500900" cy="6078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Actuators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5438300" y="1602963"/>
            <a:ext cx="1500900" cy="6078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Sensor</a:t>
            </a: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5438300" y="2478388"/>
            <a:ext cx="1500900" cy="6078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Controlle</a:t>
            </a: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5438300" y="3417863"/>
            <a:ext cx="1500900" cy="6078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Power Source</a:t>
            </a: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2204800" y="1602963"/>
            <a:ext cx="1500900" cy="6078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Control Interfaces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2204800" y="2478388"/>
            <a:ext cx="1500900" cy="6078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Frames and Structures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2204800" y="3417863"/>
            <a:ext cx="1500900" cy="6078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End Effectors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/>
          <p:nvPr/>
        </p:nvSpPr>
        <p:spPr>
          <a:xfrm>
            <a:off x="5125487" y="1662823"/>
            <a:ext cx="3460500" cy="22863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0"/>
          <p:cNvSpPr/>
          <p:nvPr/>
        </p:nvSpPr>
        <p:spPr>
          <a:xfrm>
            <a:off x="1708652" y="1248400"/>
            <a:ext cx="2647800" cy="9150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Environment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Components of Robots</a:t>
            </a:r>
            <a:endParaRPr b="1"/>
          </a:p>
        </p:txBody>
      </p:sp>
      <p:sp>
        <p:nvSpPr>
          <p:cNvPr id="143" name="Google Shape;143;p20"/>
          <p:cNvSpPr/>
          <p:nvPr/>
        </p:nvSpPr>
        <p:spPr>
          <a:xfrm>
            <a:off x="1194150" y="1444152"/>
            <a:ext cx="1361100" cy="5235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External Sensor</a:t>
            </a: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20"/>
          <p:cNvSpPr/>
          <p:nvPr/>
        </p:nvSpPr>
        <p:spPr>
          <a:xfrm>
            <a:off x="5388190" y="1830455"/>
            <a:ext cx="1361100" cy="5235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Internal </a:t>
            </a: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Sensors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5388190" y="3289439"/>
            <a:ext cx="1361100" cy="5235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Actuators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0"/>
          <p:cNvSpPr/>
          <p:nvPr/>
        </p:nvSpPr>
        <p:spPr>
          <a:xfrm>
            <a:off x="1194150" y="2583604"/>
            <a:ext cx="1361100" cy="5235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Programming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1194150" y="3723055"/>
            <a:ext cx="1361100" cy="5235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User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3482070" y="2583614"/>
            <a:ext cx="1361100" cy="523500"/>
          </a:xfrm>
          <a:prstGeom prst="flowChartAlternateProcess">
            <a:avLst/>
          </a:prstGeom>
          <a:solidFill>
            <a:schemeClr val="lt1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Control Unit</a:t>
            </a:r>
            <a:endParaRPr b="1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9" name="Google Shape;149;p20"/>
          <p:cNvCxnSpPr>
            <a:stCxn id="143" idx="2"/>
            <a:endCxn id="146" idx="0"/>
          </p:cNvCxnSpPr>
          <p:nvPr/>
        </p:nvCxnSpPr>
        <p:spPr>
          <a:xfrm>
            <a:off x="1874700" y="1967652"/>
            <a:ext cx="0" cy="61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0" name="Google Shape;150;p20"/>
          <p:cNvCxnSpPr/>
          <p:nvPr/>
        </p:nvCxnSpPr>
        <p:spPr>
          <a:xfrm>
            <a:off x="2187260" y="3107184"/>
            <a:ext cx="8400" cy="59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1" name="Google Shape;151;p20"/>
          <p:cNvCxnSpPr/>
          <p:nvPr/>
        </p:nvCxnSpPr>
        <p:spPr>
          <a:xfrm rot="10800000">
            <a:off x="1514984" y="3113383"/>
            <a:ext cx="0" cy="59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" name="Google Shape;152;p20"/>
          <p:cNvCxnSpPr>
            <a:stCxn id="144" idx="1"/>
            <a:endCxn id="148" idx="0"/>
          </p:cNvCxnSpPr>
          <p:nvPr/>
        </p:nvCxnSpPr>
        <p:spPr>
          <a:xfrm flipH="1">
            <a:off x="4162690" y="2092205"/>
            <a:ext cx="1225500" cy="49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" name="Google Shape;153;p20"/>
          <p:cNvCxnSpPr>
            <a:stCxn id="148" idx="2"/>
            <a:endCxn id="145" idx="1"/>
          </p:cNvCxnSpPr>
          <p:nvPr/>
        </p:nvCxnSpPr>
        <p:spPr>
          <a:xfrm>
            <a:off x="4162620" y="3107114"/>
            <a:ext cx="1225500" cy="44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4" name="Google Shape;154;p20"/>
          <p:cNvSpPr/>
          <p:nvPr/>
        </p:nvSpPr>
        <p:spPr>
          <a:xfrm>
            <a:off x="2583003" y="2746810"/>
            <a:ext cx="899100" cy="21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actory Robots Images | Free Photos, PNG Stickers, Wallpapers ..." id="155" name="Google Shape;15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8810" y="1830459"/>
            <a:ext cx="1203592" cy="17148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20"/>
          <p:cNvCxnSpPr>
            <a:stCxn id="145" idx="3"/>
            <a:endCxn id="155" idx="1"/>
          </p:cNvCxnSpPr>
          <p:nvPr/>
        </p:nvCxnSpPr>
        <p:spPr>
          <a:xfrm flipH="1" rot="10800000">
            <a:off x="6749290" y="2687789"/>
            <a:ext cx="509400" cy="86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" name="Google Shape;157;p20"/>
          <p:cNvCxnSpPr>
            <a:stCxn id="155" idx="1"/>
            <a:endCxn id="144" idx="3"/>
          </p:cNvCxnSpPr>
          <p:nvPr/>
        </p:nvCxnSpPr>
        <p:spPr>
          <a:xfrm rot="10800000">
            <a:off x="6749410" y="2092092"/>
            <a:ext cx="509400" cy="59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8" name="Google Shape;158;p20"/>
          <p:cNvSpPr txBox="1"/>
          <p:nvPr/>
        </p:nvSpPr>
        <p:spPr>
          <a:xfrm>
            <a:off x="6217050" y="4003250"/>
            <a:ext cx="1574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Industrial Robot</a:t>
            </a:r>
            <a:endParaRPr b="1"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7180050" y="3480050"/>
            <a:ext cx="1361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Mechanical Structure</a:t>
            </a:r>
            <a:endParaRPr b="1"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