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Lexend Light"/>
      <p:regular r:id="rId28"/>
      <p:bold r:id="rId29"/>
    </p:embeddedFont>
    <p:embeddedFont>
      <p:font typeface="Lexend"/>
      <p:regular r:id="rId30"/>
      <p:bold r:id="rId31"/>
    </p:embeddedFont>
    <p:embeddedFont>
      <p:font typeface="Roboto Mon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LexendLight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Lexend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exend-bold.fntdata"/><Relationship Id="rId30" Type="http://schemas.openxmlformats.org/officeDocument/2006/relationships/font" Target="fonts/Lexend-regular.fntdata"/><Relationship Id="rId11" Type="http://schemas.openxmlformats.org/officeDocument/2006/relationships/slide" Target="slides/slide5.xml"/><Relationship Id="rId33" Type="http://schemas.openxmlformats.org/officeDocument/2006/relationships/font" Target="fonts/RobotoMono-bold.fntdata"/><Relationship Id="rId10" Type="http://schemas.openxmlformats.org/officeDocument/2006/relationships/slide" Target="slides/slide4.xml"/><Relationship Id="rId32" Type="http://schemas.openxmlformats.org/officeDocument/2006/relationships/font" Target="fonts/RobotoMono-regular.fntdata"/><Relationship Id="rId13" Type="http://schemas.openxmlformats.org/officeDocument/2006/relationships/slide" Target="slides/slide7.xml"/><Relationship Id="rId35" Type="http://schemas.openxmlformats.org/officeDocument/2006/relationships/font" Target="fonts/RobotoMono-boldItalic.fntdata"/><Relationship Id="rId12" Type="http://schemas.openxmlformats.org/officeDocument/2006/relationships/slide" Target="slides/slide6.xml"/><Relationship Id="rId34" Type="http://schemas.openxmlformats.org/officeDocument/2006/relationships/font" Target="fonts/RobotoMon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5bb5947b9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5bb5947b9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5bb5947b9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75bb5947b9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5bb5947b9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75bb5947b9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5bb5947b9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5bb5947b9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5bb5947b9_4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75bb5947b9_4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bb5947b9_4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bb5947b9_4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5bb5947b9_4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5bb5947b9_4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5d99580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75d99580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5d99580f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75d99580f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5d99580f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75d99580f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75d99580f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75d99580f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5d99580f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5d99580f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75d99580f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75d99580f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75d99580f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75d99580f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75d99580f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75d99580f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75d99580f1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75d99580f1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5bb5947b9_2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75bb5947b9_2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python.org" TargetMode="External"/><Relationship Id="rId4" Type="http://schemas.openxmlformats.org/officeDocument/2006/relationships/hyperlink" Target="https://www.python.or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python.org/downloads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4577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Introduction to Data and Programming with Python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- 1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Familiarisation with Python</a:t>
            </a:r>
            <a:endParaRPr b="1" sz="2900"/>
          </a:p>
        </p:txBody>
      </p:sp>
      <p:sp>
        <p:nvSpPr>
          <p:cNvPr id="138" name="Google Shape;138;p26"/>
          <p:cNvSpPr txBox="1"/>
          <p:nvPr/>
        </p:nvSpPr>
        <p:spPr>
          <a:xfrm>
            <a:off x="383050" y="2251400"/>
            <a:ext cx="5832300" cy="22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/>
              <a:t>Key Features of Python</a:t>
            </a:r>
            <a:endParaRPr b="1" sz="13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🧠 </a:t>
            </a:r>
            <a:r>
              <a:rPr b="1" lang="en" sz="1100"/>
              <a:t>High-Level &amp; Easy to Learn</a:t>
            </a:r>
            <a:r>
              <a:rPr lang="en" sz="1100"/>
              <a:t>: English-like syntax, beginner-friendl</a:t>
            </a:r>
            <a:r>
              <a:rPr lang="en" sz="1100"/>
              <a:t>y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💡 </a:t>
            </a:r>
            <a:r>
              <a:rPr b="1" lang="en" sz="1100"/>
              <a:t>Expressive</a:t>
            </a:r>
            <a:r>
              <a:rPr lang="en" sz="1100"/>
              <a:t>: Fewer lines of code for complex tasks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🔓 </a:t>
            </a:r>
            <a:r>
              <a:rPr b="1" lang="en" sz="1100"/>
              <a:t>Free &amp; Open Source</a:t>
            </a:r>
            <a:r>
              <a:rPr lang="en" sz="1100"/>
              <a:t>: Downloadable from</a:t>
            </a:r>
            <a:r>
              <a:rPr lang="en" sz="1100">
                <a:uFill>
                  <a:noFill/>
                </a:uFill>
                <a:hlinkClick r:id="rId3"/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python.org</a:t>
            </a:r>
            <a:endParaRPr sz="1100" u="sng">
              <a:solidFill>
                <a:schemeClr val="hlink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💻 </a:t>
            </a:r>
            <a:r>
              <a:rPr b="1" lang="en" sz="1100"/>
              <a:t>Cross-Platform</a:t>
            </a:r>
            <a:r>
              <a:rPr lang="en" sz="1100"/>
              <a:t>: Runs on Windows, Linux, macOS, Raspberry Pi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🧾 </a:t>
            </a:r>
            <a:r>
              <a:rPr b="1" lang="en" sz="1100"/>
              <a:t>Interpreted</a:t>
            </a:r>
            <a:r>
              <a:rPr lang="en" sz="1100"/>
              <a:t>: Executes code line-by-line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🧱 </a:t>
            </a:r>
            <a:r>
              <a:rPr b="1" lang="en" sz="1100"/>
              <a:t>Object-Oriented</a:t>
            </a:r>
            <a:r>
              <a:rPr lang="en" sz="1100"/>
              <a:t>: Supports classes, inheritance, encapsulation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🖼️ </a:t>
            </a:r>
            <a:r>
              <a:rPr b="1" lang="en" sz="1100"/>
              <a:t>GUI Support</a:t>
            </a:r>
            <a:r>
              <a:rPr lang="en" sz="1100"/>
              <a:t>: Enables user-friendly graphical apps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📚 </a:t>
            </a:r>
            <a:r>
              <a:rPr b="1" lang="en" sz="1100"/>
              <a:t>Large Standard Library</a:t>
            </a:r>
            <a:r>
              <a:rPr lang="en" sz="1100"/>
              <a:t>: Rich modules, great for AI &amp; general tasks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🌐 </a:t>
            </a:r>
            <a:r>
              <a:rPr b="1" lang="en" sz="1100"/>
              <a:t>General-Purpose</a:t>
            </a:r>
            <a:r>
              <a:rPr lang="en" sz="1100"/>
              <a:t>: Suitable for web dev, data science, automation, etc.</a:t>
            </a:r>
            <a:endParaRPr b="1" sz="1900"/>
          </a:p>
        </p:txBody>
      </p:sp>
      <p:sp>
        <p:nvSpPr>
          <p:cNvPr id="139" name="Google Shape;139;p26"/>
          <p:cNvSpPr txBox="1"/>
          <p:nvPr/>
        </p:nvSpPr>
        <p:spPr>
          <a:xfrm>
            <a:off x="421950" y="1159400"/>
            <a:ext cx="54453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About Python</a:t>
            </a:r>
            <a:endParaRPr b="1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Developed by </a:t>
            </a:r>
            <a:r>
              <a:rPr b="1" lang="en" sz="1100"/>
              <a:t>Guido van Rossum</a:t>
            </a:r>
            <a:r>
              <a:rPr lang="en" sz="1100"/>
              <a:t> in </a:t>
            </a:r>
            <a:r>
              <a:rPr b="1" lang="en" sz="1100"/>
              <a:t>199</a:t>
            </a:r>
            <a:r>
              <a:rPr b="1" lang="en" sz="1100"/>
              <a:t>1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Named after </a:t>
            </a:r>
            <a:r>
              <a:rPr b="1" lang="en" sz="1100"/>
              <a:t>“Monty Python's Flying Circus”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General-purpose, object-oriented, high-level, and easy-to-learn language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Role of Python in Artificial Intelligence</a:t>
            </a:r>
            <a:endParaRPr b="1" sz="2900"/>
          </a:p>
        </p:txBody>
      </p:sp>
      <p:sp>
        <p:nvSpPr>
          <p:cNvPr id="145" name="Google Shape;145;p27"/>
          <p:cNvSpPr txBox="1"/>
          <p:nvPr/>
        </p:nvSpPr>
        <p:spPr>
          <a:xfrm>
            <a:off x="383050" y="1294400"/>
            <a:ext cx="7788300" cy="3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Why Python is the Most Popular Language for AI: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🔧 </a:t>
            </a:r>
            <a:r>
              <a:rPr b="1" lang="en" sz="1100"/>
              <a:t>Built-in Libraries</a:t>
            </a:r>
            <a:br>
              <a:rPr b="1" lang="en" sz="1100"/>
            </a:br>
            <a:r>
              <a:rPr lang="en" sz="1100"/>
              <a:t> Extensive libraries like </a:t>
            </a:r>
            <a:r>
              <a:rPr b="1" lang="en" sz="1100"/>
              <a:t>NumPy</a:t>
            </a:r>
            <a:r>
              <a:rPr lang="en" sz="1100"/>
              <a:t>, </a:t>
            </a:r>
            <a:r>
              <a:rPr b="1" lang="en" sz="1100"/>
              <a:t>SciPy</a:t>
            </a:r>
            <a:r>
              <a:rPr lang="en" sz="1100"/>
              <a:t>, </a:t>
            </a:r>
            <a:r>
              <a:rPr b="1" lang="en" sz="1100"/>
              <a:t>PyBrain</a:t>
            </a:r>
            <a:r>
              <a:rPr lang="en" sz="1100"/>
              <a:t>, and </a:t>
            </a:r>
            <a:r>
              <a:rPr b="1" lang="en" sz="1100"/>
              <a:t>Pandas</a:t>
            </a:r>
            <a:r>
              <a:rPr lang="en" sz="1100"/>
              <a:t> simplify AI development and data analysis.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💻 </a:t>
            </a:r>
            <a:r>
              <a:rPr b="1" lang="en" sz="1100"/>
              <a:t>Platform Independence</a:t>
            </a:r>
            <a:br>
              <a:rPr b="1" lang="en" sz="1100"/>
            </a:br>
            <a:r>
              <a:rPr lang="en" sz="1100"/>
              <a:t> Code runs on </a:t>
            </a:r>
            <a:r>
              <a:rPr b="1" lang="en" sz="1100"/>
              <a:t>Windows, macOS, Linux, Unix</a:t>
            </a:r>
            <a:r>
              <a:rPr lang="en" sz="1100"/>
              <a:t>. Tools like </a:t>
            </a:r>
            <a:r>
              <a:rPr b="1" lang="en" sz="1100"/>
              <a:t>PyInstaller</a:t>
            </a:r>
            <a:r>
              <a:rPr lang="en" sz="1100"/>
              <a:t> enable cross-platform deployment.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🧩 </a:t>
            </a:r>
            <a:r>
              <a:rPr b="1" lang="en" sz="1100"/>
              <a:t>Extensibility</a:t>
            </a:r>
            <a:br>
              <a:rPr b="1" lang="en" sz="1100"/>
            </a:br>
            <a:r>
              <a:rPr lang="en" sz="1100"/>
              <a:t> Supports integration with low-level modules for customization and performance optimization.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📊 </a:t>
            </a:r>
            <a:r>
              <a:rPr b="1" lang="en" sz="1100"/>
              <a:t>Data Analysis &amp; Visualization</a:t>
            </a:r>
            <a:br>
              <a:rPr b="1" lang="en" sz="1100"/>
            </a:br>
            <a:r>
              <a:rPr lang="en" sz="1100"/>
              <a:t> Libraries like </a:t>
            </a:r>
            <a:r>
              <a:rPr b="1" lang="en" sz="1100"/>
              <a:t>Matplotlib</a:t>
            </a:r>
            <a:r>
              <a:rPr lang="en" sz="1100"/>
              <a:t> help in creating charts and plots, essential for visual data interpretation.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🌐 </a:t>
            </a:r>
            <a:r>
              <a:rPr b="1" lang="en" sz="1100"/>
              <a:t>Strong Community Support</a:t>
            </a:r>
            <a:br>
              <a:rPr b="1" lang="en" sz="1100"/>
            </a:br>
            <a:r>
              <a:rPr lang="en" sz="1100"/>
              <a:t> A vast community offers </a:t>
            </a:r>
            <a:r>
              <a:rPr b="1" lang="en" sz="1100"/>
              <a:t>forums, tutorials, and online resources</a:t>
            </a:r>
            <a:r>
              <a:rPr lang="en" sz="1100"/>
              <a:t>, making Python easier to learn and use for AI.</a:t>
            </a:r>
            <a:endParaRPr b="1" sz="1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Important Uses and Advantages of Python</a:t>
            </a:r>
            <a:endParaRPr b="1" sz="2900"/>
          </a:p>
        </p:txBody>
      </p:sp>
      <p:sp>
        <p:nvSpPr>
          <p:cNvPr id="151" name="Google Shape;151;p28"/>
          <p:cNvSpPr txBox="1"/>
          <p:nvPr/>
        </p:nvSpPr>
        <p:spPr>
          <a:xfrm>
            <a:off x="390525" y="1137400"/>
            <a:ext cx="4483800" cy="3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🔍 Key Uses of Python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Web Development</a:t>
            </a:r>
            <a:br>
              <a:rPr b="1" lang="en" sz="1100"/>
            </a:br>
            <a:r>
              <a:rPr lang="en" sz="1100"/>
              <a:t> Frameworks like </a:t>
            </a:r>
            <a:r>
              <a:rPr b="1" lang="en" sz="1100"/>
              <a:t>Django</a:t>
            </a:r>
            <a:r>
              <a:rPr lang="en" sz="1100"/>
              <a:t>, </a:t>
            </a:r>
            <a:r>
              <a:rPr b="1" lang="en" sz="1100"/>
              <a:t>Flask</a:t>
            </a:r>
            <a:r>
              <a:rPr lang="en" sz="1100"/>
              <a:t>, and </a:t>
            </a:r>
            <a:r>
              <a:rPr b="1" lang="en" sz="1100"/>
              <a:t>Pyramid</a:t>
            </a:r>
            <a:r>
              <a:rPr lang="en" sz="1100"/>
              <a:t> simplify backend development. Supports HTTP, SMTP, XML, and database connectivity.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Scientific &amp; Numeric Computing</a:t>
            </a:r>
            <a:br>
              <a:rPr b="1" lang="en" sz="1100"/>
            </a:br>
            <a:r>
              <a:rPr lang="en" sz="1100"/>
              <a:t> Libraries like </a:t>
            </a:r>
            <a:r>
              <a:rPr b="1" lang="en" sz="1100"/>
              <a:t>SciPy</a:t>
            </a:r>
            <a:r>
              <a:rPr lang="en" sz="1100"/>
              <a:t>, </a:t>
            </a:r>
            <a:r>
              <a:rPr b="1" lang="en" sz="1100"/>
              <a:t>Pandas</a:t>
            </a:r>
            <a:r>
              <a:rPr lang="en" sz="1100"/>
              <a:t>, and </a:t>
            </a:r>
            <a:r>
              <a:rPr b="1" lang="en" sz="1100"/>
              <a:t>IPython</a:t>
            </a:r>
            <a:r>
              <a:rPr lang="en" sz="1100"/>
              <a:t> are used for data analysis, simulations, and research.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Game Development</a:t>
            </a:r>
            <a:br>
              <a:rPr b="1" lang="en" sz="1100"/>
            </a:br>
            <a:r>
              <a:rPr lang="en" sz="1100"/>
              <a:t> Tools like </a:t>
            </a:r>
            <a:r>
              <a:rPr b="1" lang="en" sz="1100"/>
              <a:t>PyGame</a:t>
            </a:r>
            <a:r>
              <a:rPr lang="en" sz="1100"/>
              <a:t> and </a:t>
            </a:r>
            <a:r>
              <a:rPr b="1" lang="en" sz="1100"/>
              <a:t>PySoy</a:t>
            </a:r>
            <a:r>
              <a:rPr lang="en" sz="1100"/>
              <a:t> power games such as </a:t>
            </a:r>
            <a:r>
              <a:rPr i="1" lang="en" sz="1100"/>
              <a:t>Battlefield 2</a:t>
            </a:r>
            <a:r>
              <a:rPr lang="en" sz="1100"/>
              <a:t>, </a:t>
            </a:r>
            <a:r>
              <a:rPr i="1" lang="en" sz="1100"/>
              <a:t>Frets on Fire</a:t>
            </a:r>
            <a:r>
              <a:rPr lang="en" sz="1100"/>
              <a:t>, </a:t>
            </a:r>
            <a:r>
              <a:rPr i="1" lang="en" sz="1100"/>
              <a:t>World of Tanks</a:t>
            </a:r>
            <a:r>
              <a:rPr lang="en" sz="1100"/>
              <a:t>, etc.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General-Purpose Software</a:t>
            </a:r>
            <a:br>
              <a:rPr b="1" lang="en" sz="1100"/>
            </a:br>
            <a:r>
              <a:rPr lang="en" sz="1100"/>
              <a:t> Suitable for building desktop apps and multimedia applications with audio/video support.</a:t>
            </a:r>
            <a:endParaRPr b="1" sz="1100"/>
          </a:p>
        </p:txBody>
      </p:sp>
      <p:sp>
        <p:nvSpPr>
          <p:cNvPr id="152" name="Google Shape;152;p28"/>
          <p:cNvSpPr txBox="1"/>
          <p:nvPr/>
        </p:nvSpPr>
        <p:spPr>
          <a:xfrm>
            <a:off x="4736975" y="1137400"/>
            <a:ext cx="37632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✅ Advantages of Python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Extensive Libraries</a:t>
            </a:r>
            <a:br>
              <a:rPr b="1" lang="en" sz="1100"/>
            </a:br>
            <a:r>
              <a:rPr lang="en" sz="1100"/>
              <a:t> Comes with a vast standard library covering a wide range of functionalities.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Highly Flexible</a:t>
            </a:r>
            <a:br>
              <a:rPr b="1" lang="en" sz="1100"/>
            </a:br>
            <a:r>
              <a:rPr lang="en" sz="1100"/>
              <a:t> Encourages experimentation and innovation—ideal for startups, R&amp;D, and prototyping.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Boosts Productivity</a:t>
            </a:r>
            <a:br>
              <a:rPr b="1" lang="en" sz="1100"/>
            </a:br>
            <a:r>
              <a:rPr lang="en" sz="1100"/>
              <a:t> Simple syntax and readable code help developers focus on problem-solving, not boilerplate code.</a:t>
            </a:r>
            <a:endParaRPr b="1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Installing Python</a:t>
            </a:r>
            <a:endParaRPr b="1" sz="2900"/>
          </a:p>
        </p:txBody>
      </p:sp>
      <p:sp>
        <p:nvSpPr>
          <p:cNvPr id="158" name="Google Shape;158;p29"/>
          <p:cNvSpPr txBox="1"/>
          <p:nvPr/>
        </p:nvSpPr>
        <p:spPr>
          <a:xfrm>
            <a:off x="311700" y="1192425"/>
            <a:ext cx="47346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Search on Google for “Python” or Go to website </a:t>
            </a: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https://www.python.org/downloads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Download Python 3.9.x (where x is the required version)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After downloading, open installer and click Installing and allow all the permission required.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the end, you will get message for the installation finished.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Once it is installed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restart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system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After restarting, search and open “Python IDLE shell”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9" name="Google Shape;159;p29"/>
          <p:cNvPicPr preferRelativeResize="0"/>
          <p:nvPr/>
        </p:nvPicPr>
        <p:blipFill rotWithShape="1">
          <a:blip r:embed="rId4">
            <a:alphaModFix/>
          </a:blip>
          <a:srcRect b="37703" l="3571" r="48168" t="2705"/>
          <a:stretch/>
        </p:blipFill>
        <p:spPr>
          <a:xfrm>
            <a:off x="5080375" y="235500"/>
            <a:ext cx="3576849" cy="15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2075" y="1961563"/>
            <a:ext cx="2313429" cy="209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9"/>
          <p:cNvPicPr preferRelativeResize="0"/>
          <p:nvPr/>
        </p:nvPicPr>
        <p:blipFill rotWithShape="1">
          <a:blip r:embed="rId6">
            <a:alphaModFix/>
          </a:blip>
          <a:srcRect b="73683" l="0" r="0" t="0"/>
          <a:stretch/>
        </p:blipFill>
        <p:spPr>
          <a:xfrm>
            <a:off x="5279775" y="4194625"/>
            <a:ext cx="3178050" cy="56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Working in </a:t>
            </a:r>
            <a:r>
              <a:rPr b="1" lang="en" sz="2900"/>
              <a:t>Python</a:t>
            </a:r>
            <a:endParaRPr b="1" sz="2900"/>
          </a:p>
        </p:txBody>
      </p:sp>
      <p:sp>
        <p:nvSpPr>
          <p:cNvPr id="167" name="Google Shape;167;p30"/>
          <p:cNvSpPr txBox="1"/>
          <p:nvPr/>
        </p:nvSpPr>
        <p:spPr>
          <a:xfrm>
            <a:off x="311700" y="1192425"/>
            <a:ext cx="811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two modes: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Interactive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Mode or Python IDLE-Shell Mode and Script Mode or Editor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478450" y="1682100"/>
            <a:ext cx="3880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Python IDLE Shell Mode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One command at a time given for the result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directly run code into the Python interpreter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not save anything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 b="67996" l="0" r="0" t="0"/>
          <a:stretch/>
        </p:blipFill>
        <p:spPr>
          <a:xfrm>
            <a:off x="436600" y="3383000"/>
            <a:ext cx="4480550" cy="9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 txBox="1"/>
          <p:nvPr/>
        </p:nvSpPr>
        <p:spPr>
          <a:xfrm>
            <a:off x="4817425" y="1682100"/>
            <a:ext cx="3880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Python Editor Mode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Go to “File” and Click “New File” and then You can write the code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saving, go to “File” and then click “Save” and choose the saving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location.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on “Run” or Press “F5” to execute the program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1" name="Google Shape;17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6661" y="3383000"/>
            <a:ext cx="2948839" cy="14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Statements </a:t>
            </a:r>
            <a:r>
              <a:rPr b="1" lang="en" sz="2900"/>
              <a:t>in Python</a:t>
            </a:r>
            <a:endParaRPr b="1" sz="2900"/>
          </a:p>
        </p:txBody>
      </p:sp>
      <p:sp>
        <p:nvSpPr>
          <p:cNvPr id="177" name="Google Shape;177;p31"/>
          <p:cNvSpPr txBox="1"/>
          <p:nvPr/>
        </p:nvSpPr>
        <p:spPr>
          <a:xfrm>
            <a:off x="311700" y="2183025"/>
            <a:ext cx="72690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Multiline </a:t>
            </a: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Statements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multiline statement is extended over multiple lines.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this, a line continuation character  \  is used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useful in case of long calculations and can’t fit into one line.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31"/>
          <p:cNvSpPr txBox="1"/>
          <p:nvPr/>
        </p:nvSpPr>
        <p:spPr>
          <a:xfrm>
            <a:off x="311700" y="1192425"/>
            <a:ext cx="7269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Simple Statements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simple statement will be in a single line and end of a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statement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in done by “Enter Key” press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8875" y="1257280"/>
            <a:ext cx="1246525" cy="8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3525" y="2395513"/>
            <a:ext cx="1466850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/>
        </p:nvSpPr>
        <p:spPr>
          <a:xfrm>
            <a:off x="311700" y="3326025"/>
            <a:ext cx="504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Multiple Statements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represents more than one statement in a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single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line.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done by using a semicolon (;)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6100" y="3600138"/>
            <a:ext cx="3093775" cy="38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/>
        </p:nvSpPr>
        <p:spPr>
          <a:xfrm>
            <a:off x="311700" y="1102700"/>
            <a:ext cx="59382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Tokens are the smallest meaningful unit of a program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Keywords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Those words which have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special meaning &amp; reserved for special purpose are Keywords.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Following are the keywords: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True, False, class, finally, is, return, None, continue, for, lambda, try, catch, pass, if, or as, else, break, in, global, while, with, and etc.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Identifiers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These are the user defined names of variables, list, dictionary, tuples etc.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Naming rules: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An identifier can have letters in uppercase or lowercase, numbers or underscore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It can’t begin with a number or underscore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No special character like $, . , space etc. allowed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It should not a keyword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Uppercase and lowercase letters are different</a:t>
            </a: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Tokens</a:t>
            </a:r>
            <a:endParaRPr b="1" sz="2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/>
        </p:nvSpPr>
        <p:spPr>
          <a:xfrm>
            <a:off x="311700" y="1102700"/>
            <a:ext cx="59382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Tokens are the smallest meaningful unit of a program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Literals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defined as any data stored in a variable like “Hello”, ‘Python’.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f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ollowing literals: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Numeric Literals: 14, 20.5, 2+5j etc.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Boolean Literals: True or False.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Special Literals: None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Punctuators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These are special symbols to organise statements and expressions.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Examples:   ‘  “  #  /  {}   []  ()  @  ,  .  :  =  | </a:t>
            </a: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Indentation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a space before a code line within its code block.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Tokens</a:t>
            </a:r>
            <a:endParaRPr b="1" sz="2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pic>
        <p:nvPicPr>
          <p:cNvPr id="200" name="Google Shape;200;p34"/>
          <p:cNvPicPr preferRelativeResize="0"/>
          <p:nvPr/>
        </p:nvPicPr>
        <p:blipFill rotWithShape="1">
          <a:blip r:embed="rId3">
            <a:alphaModFix/>
          </a:blip>
          <a:srcRect b="5841" l="2612" r="2384" t="21589"/>
          <a:stretch/>
        </p:blipFill>
        <p:spPr>
          <a:xfrm>
            <a:off x="5204125" y="2142225"/>
            <a:ext cx="3827725" cy="15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4"/>
          <p:cNvSpPr txBox="1"/>
          <p:nvPr/>
        </p:nvSpPr>
        <p:spPr>
          <a:xfrm>
            <a:off x="311700" y="1102700"/>
            <a:ext cx="5355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Data types are kind of value that a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variable can store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like in maths for eg. x=2, y=0.4 etc.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types of data types as mentioned in diagram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Numbers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Numeric values come under this.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Following are some number types: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Integer: 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Positive, Negative or Zero without fractions or decimal values. Ex. 10, -5467, 0 etc.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Float: 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real number with floating point representation.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Also, represented using exponent expression 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Ex. 15.5, -234.000343, 1E5 etc.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Complex: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includes real and imaginary numbers. 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Ex. 3+2i where 3 is real number and i is imaginary number.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pic>
        <p:nvPicPr>
          <p:cNvPr id="207" name="Google Shape;207;p35"/>
          <p:cNvPicPr preferRelativeResize="0"/>
          <p:nvPr/>
        </p:nvPicPr>
        <p:blipFill rotWithShape="1">
          <a:blip r:embed="rId3">
            <a:alphaModFix/>
          </a:blip>
          <a:srcRect b="5841" l="2612" r="2384" t="21589"/>
          <a:stretch/>
        </p:blipFill>
        <p:spPr>
          <a:xfrm>
            <a:off x="5204125" y="2142225"/>
            <a:ext cx="3827725" cy="15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5"/>
          <p:cNvSpPr txBox="1"/>
          <p:nvPr/>
        </p:nvSpPr>
        <p:spPr>
          <a:xfrm>
            <a:off x="311700" y="1102700"/>
            <a:ext cx="5355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None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special data type with NULL/ no value.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Sequence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collection of data stored under a common name.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referred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bt index number.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can be mutable or non-mutable.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following types: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Strings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Booleans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sp>
        <p:nvSpPr>
          <p:cNvPr id="214" name="Google Shape;214;p36"/>
          <p:cNvSpPr txBox="1"/>
          <p:nvPr/>
        </p:nvSpPr>
        <p:spPr>
          <a:xfrm>
            <a:off x="311700" y="1102700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Sequence - String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36"/>
          <p:cNvSpPr txBox="1"/>
          <p:nvPr/>
        </p:nvSpPr>
        <p:spPr>
          <a:xfrm>
            <a:off x="414850" y="1579700"/>
            <a:ext cx="65439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sequence of UNICODE characters enclosed in single or double quotes.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Multi-line strings are created using triple quotes.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Length depends on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available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memory.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“ ”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“Hello”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‘Python’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“I love ‘Python’”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‘’’It is 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  an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  Interesting Language’’’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sp>
        <p:nvSpPr>
          <p:cNvPr id="221" name="Google Shape;221;p37"/>
          <p:cNvSpPr txBox="1"/>
          <p:nvPr/>
        </p:nvSpPr>
        <p:spPr>
          <a:xfrm>
            <a:off x="311700" y="1102700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Sequence - Lists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37"/>
          <p:cNvSpPr txBox="1"/>
          <p:nvPr/>
        </p:nvSpPr>
        <p:spPr>
          <a:xfrm>
            <a:off x="429150" y="1383900"/>
            <a:ext cx="76167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sequence of heterogeneous values arranged as elements and is referred to by an index number.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These values are separated by a comma and are enclosed in square brackets [ ].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mutable data types as values of these data types can be changed by the user after creation.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ist_of_names = [“Amit”, “Shweta”, “Peter”]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[89, 92, 93, 78, 89]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class9 = [101, “Neha”, 89.5, 102, “Samosa”, 92]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>
            <a:off x="311700" y="3476975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Sequence - Tuples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37"/>
          <p:cNvSpPr txBox="1"/>
          <p:nvPr/>
        </p:nvSpPr>
        <p:spPr>
          <a:xfrm>
            <a:off x="429150" y="3758175"/>
            <a:ext cx="7616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Same as lists but it is non-mutable and () circular brackets are used.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list_of_fruits = (“Mango”,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“Apple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”, “Grapes”)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sp>
        <p:nvSpPr>
          <p:cNvPr id="230" name="Google Shape;230;p38"/>
          <p:cNvSpPr txBox="1"/>
          <p:nvPr/>
        </p:nvSpPr>
        <p:spPr>
          <a:xfrm>
            <a:off x="311700" y="1102700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Sequence - Booleans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38"/>
          <p:cNvSpPr txBox="1"/>
          <p:nvPr/>
        </p:nvSpPr>
        <p:spPr>
          <a:xfrm>
            <a:off x="429150" y="1383900"/>
            <a:ext cx="761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 Mon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data type with two built-in values: True or False where True value represents 1 and False value represents 0.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38"/>
          <p:cNvSpPr txBox="1"/>
          <p:nvPr/>
        </p:nvSpPr>
        <p:spPr>
          <a:xfrm>
            <a:off x="294225" y="1914375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Sequence - Maps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38"/>
          <p:cNvSpPr txBox="1"/>
          <p:nvPr/>
        </p:nvSpPr>
        <p:spPr>
          <a:xfrm>
            <a:off x="411675" y="2195575"/>
            <a:ext cx="76167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These are kind of key-value pairs.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key can be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numbers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or strings and values can be any arbitrary Python object.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dict = {}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Dict[‘hello’] = ‘This is Python’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Where ‘hello’ is the name of key of the dictionary variable and ‘This is Python’ is value.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38"/>
          <p:cNvSpPr txBox="1"/>
          <p:nvPr/>
        </p:nvSpPr>
        <p:spPr>
          <a:xfrm>
            <a:off x="370425" y="3666975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Sequence - Sets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38"/>
          <p:cNvSpPr txBox="1"/>
          <p:nvPr/>
        </p:nvSpPr>
        <p:spPr>
          <a:xfrm>
            <a:off x="487875" y="3948175"/>
            <a:ext cx="8251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set is an unordered collection data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type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that is iterable, mutable and has no duplicate elements.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v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ar = {1,2,3,4,5}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sp>
        <p:nvSpPr>
          <p:cNvPr id="241" name="Google Shape;241;p39"/>
          <p:cNvSpPr txBox="1"/>
          <p:nvPr/>
        </p:nvSpPr>
        <p:spPr>
          <a:xfrm>
            <a:off x="311700" y="1102700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Type Conversion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39"/>
          <p:cNvSpPr txBox="1"/>
          <p:nvPr/>
        </p:nvSpPr>
        <p:spPr>
          <a:xfrm>
            <a:off x="429150" y="1383900"/>
            <a:ext cx="48588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 Mon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data can be converted into another type by using type conversion built-in functions like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int()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float()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str()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etc.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 Mon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process is called Type Conversion or Typecasting.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float(12)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12.0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int(15.5)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str(12)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‘12’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int(True)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bool(0)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3" name="Google Shape;243;p39"/>
          <p:cNvSpPr txBox="1"/>
          <p:nvPr/>
        </p:nvSpPr>
        <p:spPr>
          <a:xfrm>
            <a:off x="5229750" y="1383900"/>
            <a:ext cx="35514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 Mon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can get data type of any object by using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type()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type(10)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&lt;class ‘int’&gt;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type(‘abc’)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&lt;class ‘str’&gt;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type(14.5)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&lt;class ‘float’&gt;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/>
          <p:nvPr/>
        </p:nvSpPr>
        <p:spPr>
          <a:xfrm>
            <a:off x="429150" y="1383900"/>
            <a:ext cx="92802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 Mon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name given to a memory allocation to hold a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specific value. It is like a container that can hold any type of data.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 Mon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name follows rules of Identifiers while value can be integer, float, string, boolean, etc.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different ways of assigning values to variables like these: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Method 1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a = 5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b = 10.5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c = “hello”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Method 2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a = 5; b = 10.5; c = “hello”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a, b, c = 5, 10.5, “hello”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Method 3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&gt;&gt;&gt; a = b = c = 10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Data Types and Variables</a:t>
            </a:r>
            <a:endParaRPr b="1" sz="2900"/>
          </a:p>
        </p:txBody>
      </p:sp>
      <p:sp>
        <p:nvSpPr>
          <p:cNvPr id="250" name="Google Shape;250;p40"/>
          <p:cNvSpPr txBox="1"/>
          <p:nvPr/>
        </p:nvSpPr>
        <p:spPr>
          <a:xfrm>
            <a:off x="311700" y="1102700"/>
            <a:ext cx="535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Variables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