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6858000" cy="9144000"/>
  <p:embeddedFontLst>
    <p:embeddedFont>
      <p:font typeface="Roboto"/>
      <p:regular r:id="rId22"/>
      <p:bold r:id="rId23"/>
      <p:italic r:id="rId24"/>
      <p:boldItalic r:id="rId25"/>
    </p:embeddedFont>
    <p:embeddedFont>
      <p:font typeface="Lexend Light"/>
      <p:regular r:id="rId26"/>
      <p:bold r:id="rId27"/>
    </p:embeddedFont>
    <p:embeddedFont>
      <p:font typeface="Lexend"/>
      <p:regular r:id="rId28"/>
      <p:bold r:id="rId29"/>
    </p:embeddedFont>
    <p:embeddedFont>
      <p:font typeface="Roboto Mono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Roboto-regular.fntdata"/><Relationship Id="rId21" Type="http://schemas.openxmlformats.org/officeDocument/2006/relationships/slide" Target="slides/slide15.xml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LexendLight-regular.fntdata"/><Relationship Id="rId25" Type="http://schemas.openxmlformats.org/officeDocument/2006/relationships/font" Target="fonts/Roboto-boldItalic.fntdata"/><Relationship Id="rId28" Type="http://schemas.openxmlformats.org/officeDocument/2006/relationships/font" Target="fonts/Lexend-regular.fntdata"/><Relationship Id="rId27" Type="http://schemas.openxmlformats.org/officeDocument/2006/relationships/font" Target="fonts/LexendLight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Lexend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Mono-bold.fntdata"/><Relationship Id="rId30" Type="http://schemas.openxmlformats.org/officeDocument/2006/relationships/font" Target="fonts/RobotoMono-regular.fntdata"/><Relationship Id="rId11" Type="http://schemas.openxmlformats.org/officeDocument/2006/relationships/slide" Target="slides/slide5.xml"/><Relationship Id="rId33" Type="http://schemas.openxmlformats.org/officeDocument/2006/relationships/font" Target="fonts/RobotoMono-boldItalic.fntdata"/><Relationship Id="rId10" Type="http://schemas.openxmlformats.org/officeDocument/2006/relationships/slide" Target="slides/slide4.xml"/><Relationship Id="rId32" Type="http://schemas.openxmlformats.org/officeDocument/2006/relationships/font" Target="fonts/RobotoMono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7616e6c6db_2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7616e6c6db_2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7616e6c6db_2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7616e6c6db_2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7616e6c6db_2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7616e6c6db_2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782c355a2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782c355a2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782c355a2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782c355a2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782c355a2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782c355a2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7616e6c6db_2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7616e6c6db_2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7616e6c6db_2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7616e6c6db_2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7616e6c6db_2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7616e6c6db_2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7616e6c6db_2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7616e6c6db_2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7616e6c6db_2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7616e6c6db_2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7616e6c6db_2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7616e6c6db_2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7616e6c6db_2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7616e6c6db_2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7616e6c6db_2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7616e6c6db_2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7616e6c6db_2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7616e6c6db_2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4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6" name="Google Shape;56;p14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4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4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4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4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14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15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66" name="Google Shape;66;p15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5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5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" name="Google Shape;71;p15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6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75" name="Google Shape;75;p16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6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6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6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6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6" name="Google Shape;86;p17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0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97" name="Google Shape;97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0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" name="Google Shape;102;p2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" name="Google Shape;10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" name="Google Shape;107;p21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8" name="Google Shape;108;p21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9" name="Google Shape;109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2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13" name="Google Shape;113;p2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6" name="Google Shape;116;p2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" name="Google Shape;121;p23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3" name="Google Shape;123;p2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C102"/>
            </a:gs>
            <a:gs pos="100000">
              <a:srgbClr val="795C04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/>
        </p:nvSpPr>
        <p:spPr>
          <a:xfrm>
            <a:off x="1401575" y="1064275"/>
            <a:ext cx="527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31" name="Google Shape;131;p25"/>
          <p:cNvSpPr txBox="1"/>
          <p:nvPr>
            <p:ph type="ctrTitle"/>
          </p:nvPr>
        </p:nvSpPr>
        <p:spPr>
          <a:xfrm>
            <a:off x="631700" y="1457700"/>
            <a:ext cx="8222100" cy="159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Chapter 4: </a:t>
            </a:r>
            <a:endParaRPr b="1" sz="438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Introduction to Data and Programming with Python</a:t>
            </a:r>
            <a:endParaRPr b="1" sz="4380"/>
          </a:p>
        </p:txBody>
      </p:sp>
      <p:sp>
        <p:nvSpPr>
          <p:cNvPr id="132" name="Google Shape;132;p25"/>
          <p:cNvSpPr txBox="1"/>
          <p:nvPr>
            <p:ph idx="1" type="subTitle"/>
          </p:nvPr>
        </p:nvSpPr>
        <p:spPr>
          <a:xfrm>
            <a:off x="631700" y="3008825"/>
            <a:ext cx="30453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b="1" lang="en" sz="4700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Part - 5</a:t>
            </a:r>
            <a:endParaRPr b="1" sz="4700">
              <a:solidFill>
                <a:schemeClr val="l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/>
        </p:nvSpPr>
        <p:spPr>
          <a:xfrm>
            <a:off x="311700" y="1050375"/>
            <a:ext cx="88323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Lists is a collection of heterogeneous data arranged in a squence. 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is a mutable data type where each element is separated by commas and enclosed 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 square bracket [ ].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Each value is accessed by an index command.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Creation with Lists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an empty list:  		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list1 = [ 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a list with single value: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	list2 = [56]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a list of strings: 		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stringlist = ["Hello", "I", "am", "fine"]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a list of numbers: 		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numbers = [234, 4.567, 0, -1234 ]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a list with a list inside: 	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list = [ [1,2,3], [4,5,6], [7,8,9]]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list with repeated values: 	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repeatedValues = [10]*5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a list using list(): 		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thisIsList = list("hello")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a list using input(): 		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thisIsList = list(intput("Enter elements of list: "))</a:t>
            </a:r>
            <a:endParaRPr b="1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8" name="Google Shape;138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Lists in Python</a:t>
            </a:r>
            <a:endParaRPr b="1" sz="2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/>
        </p:nvSpPr>
        <p:spPr>
          <a:xfrm>
            <a:off x="311700" y="1050375"/>
            <a:ext cx="8832300" cy="17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Accessing Elements</a:t>
            </a:r>
            <a:endParaRPr b="1"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Forward Indexing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The index numner starts with 0 till length from left to right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Backward Indexing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The indexing starts with -1 till -length from right to left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4" name="Google Shape;144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Lists in Python</a:t>
            </a:r>
            <a:endParaRPr b="1" sz="2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/>
          <p:nvPr/>
        </p:nvSpPr>
        <p:spPr>
          <a:xfrm>
            <a:off x="311700" y="1050375"/>
            <a:ext cx="8832300" cy="32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List Operations</a:t>
            </a:r>
            <a:endParaRPr b="1"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append()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This function appends a single element with given value at the end of list. 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Syntax: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list.append(item)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insert()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This function is used to add a single value at a specific position in an existing list. 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The length of the list will increase by one.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Syntax: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list.insert(index, value)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extend()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It is used to append multiple values at a time in a list.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Syntax: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list.etend(iterable value)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0" name="Google Shape;150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Lists in Python</a:t>
            </a:r>
            <a:endParaRPr b="1" sz="2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/>
          <p:nvPr/>
        </p:nvSpPr>
        <p:spPr>
          <a:xfrm>
            <a:off x="311700" y="1050375"/>
            <a:ext cx="88323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is a collection of heterogeneous data arranged in a squence. 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is a mutable data type where each element is separated by commas and enclosed 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 square bracket [ ].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Each value is accessed by an index command.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Creation with Lists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an empty list:  		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list1 = [ 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a list with single value: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	list2 = [56]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a list of strings: 		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stringlist = ["Hello", "I", "am", "fine"]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a list of numbers: 		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numbers = [234, 4.567, 0, -1234 ]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a list with a list inside: 	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list = [ [1,2,3], [4,5,6], [7,8,9]]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list with repeated values: 	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repeatedValues = [10]*5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a list using list(): 		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thisIsList = list("hello")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a list using input(): 		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thisIsList = list(intput("Enter elements of list: "))</a:t>
            </a:r>
            <a:endParaRPr b="1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6" name="Google Shape;156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Tuple</a:t>
            </a:r>
            <a:r>
              <a:rPr b="1" lang="en" sz="2900"/>
              <a:t>s in Python</a:t>
            </a:r>
            <a:endParaRPr b="1" sz="2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/>
          <p:nvPr/>
        </p:nvSpPr>
        <p:spPr>
          <a:xfrm>
            <a:off x="311700" y="1050375"/>
            <a:ext cx="8832300" cy="32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List Operations</a:t>
            </a:r>
            <a:endParaRPr b="1"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append()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This function appends a single element with given value at the end of list. 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Syntax: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list.append(item)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insert()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This function is used to add a single value at a specific position in an existing list. 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The length of the list will increase by one.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Syntax: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list.insert(index, value)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extend()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It is used to append multiple values at a time in a list.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Syntax: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list.etend(iterable value)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62" name="Google Shape;162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Tuple</a:t>
            </a:r>
            <a:r>
              <a:rPr b="1" lang="en" sz="2900"/>
              <a:t>s in Python</a:t>
            </a:r>
            <a:endParaRPr b="1" sz="29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1"/>
          <p:cNvSpPr txBox="1"/>
          <p:nvPr/>
        </p:nvSpPr>
        <p:spPr>
          <a:xfrm>
            <a:off x="311700" y="1050375"/>
            <a:ext cx="88323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Statistical Learning with Python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Mode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Mode = The value in the dataset that occurs most frequently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statistics 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marks = [45, 34, 41, 46, 47, 39, 38, 48, 45, 34, 41, 39, 39]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 = statistics.mode(marks)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print("The most frequent marks", m)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Output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The most frequent marks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: 41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68" name="Google Shape;168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SciPy (Scientific Python)</a:t>
            </a:r>
            <a:endParaRPr b="1" sz="2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2"/>
          <p:cNvSpPr txBox="1"/>
          <p:nvPr/>
        </p:nvSpPr>
        <p:spPr>
          <a:xfrm>
            <a:off x="311700" y="1050375"/>
            <a:ext cx="88323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Statistical Learning with Python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Standard Deviation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It is a measure of dispersion of a set of data from its mean. 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Higher the dispersion, greater is standard deviation and vice versa.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statistics 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marks = [45, 34, 41, 46, 47, 39, 38, 48, 45, 34, 41, 39, 39]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 = statistics.stdev(marks)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print("the standard deviation of marks", round(m,2))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Output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the standard deviation of marks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: 4.66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74" name="Google Shape;174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SciPy (Scientific Python)</a:t>
            </a:r>
            <a:endParaRPr b="1" sz="29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3"/>
          <p:cNvSpPr txBox="1"/>
          <p:nvPr/>
        </p:nvSpPr>
        <p:spPr>
          <a:xfrm>
            <a:off x="311700" y="1050375"/>
            <a:ext cx="88323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Statistical Learning with Python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Variance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It means how dar each number in the given dataset is from mean value. 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It is calcuated as the average of the squares of the differences between an individual value and the expected value or average squared deviation of each number from the mean of a given dataset.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statistics 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marks = [45, 34, 41, 46, 47, 39, 38, 48, 45, 34, 41, 39, 39]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 =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statistics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.variance(marks)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print("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the variance of marks: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", round(m,2))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Output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the variance of marks: 21.69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80" name="Google Shape;180;p3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SciPy (Scientific Python)</a:t>
            </a:r>
            <a:endParaRPr b="1" sz="2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4"/>
          <p:cNvSpPr txBox="1"/>
          <p:nvPr/>
        </p:nvSpPr>
        <p:spPr>
          <a:xfrm>
            <a:off x="311700" y="1050375"/>
            <a:ext cx="88323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It is free and open-source, data visualization library used for plotting graphs and visualization in Python.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Using Matplotlib, we can Bar Graph, Histogram, Scatter, Area Plot, Pie Plot etc.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Installing Matplotlib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To install using pip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python -m pip install -U pip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python -m pip install -U matplotlib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or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pip install matplotlib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To install using Anaconda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conda install matplotlib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or conda install -c conda-forge matplotlib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For plotting using Matplotlib, we need to import Pyplot module: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matplotlib.pyplot as plt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86" name="Google Shape;186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Matplotlib</a:t>
            </a:r>
            <a:endParaRPr b="1" sz="2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5"/>
          <p:cNvSpPr txBox="1"/>
          <p:nvPr/>
        </p:nvSpPr>
        <p:spPr>
          <a:xfrm>
            <a:off x="311700" y="1050375"/>
            <a:ext cx="88323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plot(x,y,marker)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function is used to create a box-like figure where the actual graph is plotted.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For making different graphs,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plt.plot(kind='line')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is used where line is the type of graph.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line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can be replaced by 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bar,barh,hist,box,area,pie and scatter.</a:t>
            </a:r>
            <a:b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scatter(x,y) 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function displays the figure created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xlabel(Text)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and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ylabel(Text)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function is used to give label to x axis and 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y axis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title(Text)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function is used to give title to a graph created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grid(True)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function adds a grid to graph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xticks(values)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and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yticks(values)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function marks tick/points on the x axis and y axis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3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Matplotlib</a:t>
            </a:r>
            <a:endParaRPr b="1" sz="2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6"/>
          <p:cNvSpPr txBox="1"/>
          <p:nvPr/>
        </p:nvSpPr>
        <p:spPr>
          <a:xfrm>
            <a:off x="311700" y="1050375"/>
            <a:ext cx="88323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Plotting a Line Chart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matplotlib.pyplot as plt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city  = ['Delhi', 'Mumbai', 'Chennai', 'Kolkata']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temp = [35,21,40,22]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plt.xlabel('Metro Cities')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plt.ylabel('Temp in Celsius')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plt.title('Temperature Study of the Day')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plt.plot(city, temp, marker='*', markersize=10, color='red', linewidth=2, linestyle='dashshot')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plt.show()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Output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8" name="Google Shape;198;p3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Matplotlib</a:t>
            </a:r>
            <a:endParaRPr b="1" sz="29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7"/>
          <p:cNvSpPr txBox="1"/>
          <p:nvPr/>
        </p:nvSpPr>
        <p:spPr>
          <a:xfrm>
            <a:off x="311700" y="1050375"/>
            <a:ext cx="88323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Plotting a Multiple Line Chart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matplotlib.pyplot as plt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city  = ['Delhi', 'Mumbai', 'Chennai', 'Kolkata']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day1 = [35,21,40,22]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day2 = [30,25,36,20]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day3 = [24,29,42,24]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plt.xlabel('Metro Cities')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plt.ylabel('Temp in Celsius')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plt.title('Temperature Study of the Day')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plt.plot(city, day1)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plt.plot(city, day1)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plt.plot(city, day1)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plt.show()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Output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4" name="Google Shape;204;p3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Matplotlib</a:t>
            </a:r>
            <a:endParaRPr b="1" sz="29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8"/>
          <p:cNvSpPr txBox="1"/>
          <p:nvPr/>
        </p:nvSpPr>
        <p:spPr>
          <a:xfrm>
            <a:off x="311700" y="1050375"/>
            <a:ext cx="88323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Plotting a Bar Chart</a:t>
            </a:r>
            <a:b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plots data using rectangular bars or columns using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bar()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or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plot()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built-in functions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matplotlib.pyplot as plt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city  = ['Delhi', 'Mumbai', 'Chennai', 'Kolkata']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day1 = [35,21,40,22]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plt.bar(city, day1)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plt.xlabel('Metro Cities')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plt.ylabel('Temp in Celsius')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plt.title('Temperature Study of the Day')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plt.show()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Output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0" name="Google Shape;210;p3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Matplotlib</a:t>
            </a:r>
            <a:endParaRPr b="1" sz="29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C102"/>
            </a:gs>
            <a:gs pos="100000">
              <a:srgbClr val="795C04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9"/>
          <p:cNvSpPr txBox="1"/>
          <p:nvPr>
            <p:ph type="title"/>
          </p:nvPr>
        </p:nvSpPr>
        <p:spPr>
          <a:xfrm>
            <a:off x="311700" y="1484875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Thanks For Joining </a:t>
            </a:r>
            <a:endParaRPr b="1" sz="5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^_^</a:t>
            </a:r>
            <a:endParaRPr b="1" sz="5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