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Lexend Light"/>
      <p:regular r:id="rId20"/>
      <p:bold r:id="rId21"/>
    </p:embeddedFont>
    <p:embeddedFont>
      <p:font typeface="Lexend"/>
      <p:regular r:id="rId22"/>
      <p:bold r:id="rId23"/>
    </p:embeddedFont>
    <p:embeddedFont>
      <p:font typeface="Roboto Mon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Light-regular.fntdata"/><Relationship Id="rId22" Type="http://schemas.openxmlformats.org/officeDocument/2006/relationships/font" Target="fonts/Lexend-regular.fntdata"/><Relationship Id="rId21" Type="http://schemas.openxmlformats.org/officeDocument/2006/relationships/font" Target="fonts/LexendLight-bold.fntdata"/><Relationship Id="rId24" Type="http://schemas.openxmlformats.org/officeDocument/2006/relationships/font" Target="fonts/RobotoMono-regular.fntdata"/><Relationship Id="rId23" Type="http://schemas.openxmlformats.org/officeDocument/2006/relationships/font" Target="fonts/Lexen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Mono-italic.fntdata"/><Relationship Id="rId25" Type="http://schemas.openxmlformats.org/officeDocument/2006/relationships/font" Target="fonts/RobotoMono-bold.fntdata"/><Relationship Id="rId27" Type="http://schemas.openxmlformats.org/officeDocument/2006/relationships/font" Target="fonts/RobotoMon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19" Type="http://schemas.openxmlformats.org/officeDocument/2006/relationships/font" Target="fonts/Roboto-boldItalic.fntdata"/><Relationship Id="rId18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392da7db6_2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392da7db6_2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392da7db6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7392da7db6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392da7db6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392da7db6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392da7db6_2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392da7db6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7392da7d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7392da7d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392da7db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392da7db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63f31666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63f31666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63f316669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63f316669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7392da7db6_2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7392da7db6_2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6" name="Google Shape;56;p1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6" name="Google Shape;66;p1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1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6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75" name="Google Shape;75;p1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97" name="Google Shape;97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" name="Google Shape;10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9" name="Google Shape;10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6" name="Google Shape;116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3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102"/>
            </a:gs>
            <a:gs pos="100000">
              <a:srgbClr val="795C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401575" y="1064275"/>
            <a:ext cx="527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1" name="Google Shape;131;p25"/>
          <p:cNvSpPr txBox="1"/>
          <p:nvPr>
            <p:ph type="ctrTitle"/>
          </p:nvPr>
        </p:nvSpPr>
        <p:spPr>
          <a:xfrm>
            <a:off x="631700" y="1457700"/>
            <a:ext cx="8222100" cy="15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Chapter 4: </a:t>
            </a:r>
            <a:endParaRPr b="1" sz="43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80"/>
              <a:t>Introduction to Data and Programming with Python</a:t>
            </a:r>
            <a:endParaRPr b="1" sz="4380"/>
          </a:p>
        </p:txBody>
      </p:sp>
      <p:sp>
        <p:nvSpPr>
          <p:cNvPr id="132" name="Google Shape;132;p25"/>
          <p:cNvSpPr txBox="1"/>
          <p:nvPr>
            <p:ph idx="1" type="subTitle"/>
          </p:nvPr>
        </p:nvSpPr>
        <p:spPr>
          <a:xfrm>
            <a:off x="631700" y="3008825"/>
            <a:ext cx="30453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47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Part - 2</a:t>
            </a:r>
            <a:endParaRPr b="1" sz="47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/>
        </p:nvSpPr>
        <p:spPr>
          <a:xfrm>
            <a:off x="311700" y="1050375"/>
            <a:ext cx="8832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is a open-source scientific package used for data manipulation and data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analysis.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can use three data stuctures - Series (1D), DataFrame (2D) and Panel (3D) for smooth processing and analysis of data.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Data required for Pandas are: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	&gt; Tabular Data with heterogeneously-types columns, as in an SQL table or Excel spreadsheet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	&gt; Ordered and unordered time series data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	&gt; Arbitrary matrix data with row and column labels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Any other form of observational/statistical datasets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NumPy is installed using this command: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pip install pandas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 (PANel Data)</a:t>
            </a:r>
            <a:endParaRPr b="1" sz="2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</a:t>
            </a:r>
            <a:endParaRPr b="1" sz="2900"/>
          </a:p>
        </p:txBody>
      </p:sp>
      <p:sp>
        <p:nvSpPr>
          <p:cNvPr id="144" name="Google Shape;144;p27"/>
          <p:cNvSpPr txBox="1"/>
          <p:nvPr/>
        </p:nvSpPr>
        <p:spPr>
          <a:xfrm>
            <a:off x="311700" y="1050375"/>
            <a:ext cx="8832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Data Structures in Pandas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Two commonly used data structures in Pandas are: Series and DataFrames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Series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one-dimensional array that can store data of any type like integer, string, float, python, objects etc.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The values are referred by using data axis also called index.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Index are of two types: Positional Index and Labelled Index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Positional Indexes are integers starting with default 0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 Labeled Indexes are used defined labels that can be of any datatype and can be used as an index.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-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Pandas series can be created by loading the datasets from existing storage like SQL database, CSV File or Excel.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50" name="Google Shape;150;p28"/>
          <p:cNvSpPr txBox="1"/>
          <p:nvPr/>
        </p:nvSpPr>
        <p:spPr>
          <a:xfrm>
            <a:off x="311700" y="1050375"/>
            <a:ext cx="8832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an empty series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Emp = pd.Series()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1D array with 4 random values: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numpy as np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data = np.array([10, 30, 50])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s1 = pd.Series(data)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print(s1)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0	10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	30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2	50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dtype: int64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56" name="Google Shape;156;p29"/>
          <p:cNvSpPr txBox="1"/>
          <p:nvPr/>
        </p:nvSpPr>
        <p:spPr>
          <a:xfrm>
            <a:off x="311700" y="1050375"/>
            <a:ext cx="7859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series using labelled index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s1 = pd.Series(["Rohan", "Susan", "James"], index = [11,22,33])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print(friends)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11	Rohan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22	Susan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33	James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dtype: object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7" name="Google Shape;157;p29"/>
          <p:cNvSpPr txBox="1"/>
          <p:nvPr/>
        </p:nvSpPr>
        <p:spPr>
          <a:xfrm>
            <a:off x="6241200" y="3012825"/>
            <a:ext cx="25911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0	Delhi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	Mumbai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2	Chennai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3	Kolkata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dtype: object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351400" y="3605475"/>
            <a:ext cx="7289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Series from a Python list: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cities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s2 = pd.Series(cities)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print(s2)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64" name="Google Shape;164;p30"/>
          <p:cNvSpPr txBox="1"/>
          <p:nvPr/>
        </p:nvSpPr>
        <p:spPr>
          <a:xfrm>
            <a:off x="311700" y="1050375"/>
            <a:ext cx="7859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series using labelled index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month = 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s1 = pd.Series(["Rohan", "Susan", "James"], index = [11,22,33])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print(friends)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11	Rohan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22	Susan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33	James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dtype: object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6241200" y="3012825"/>
            <a:ext cx="25911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0	Delhi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1	Mumbai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2	Chennai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3	Kolkata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dtype: object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351400" y="3605475"/>
            <a:ext cx="7289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 Series from a Python list: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cities = ['Delhi', 'Mumbai', 'Chennai', 'Kolkata']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s2 = pd.Series(cities)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print(s2)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/>
        </p:nvSpPr>
        <p:spPr>
          <a:xfrm>
            <a:off x="311700" y="1050375"/>
            <a:ext cx="8832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DataFrames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It is two-dimensional labelled heterogeneous data structure that contains rows and columns.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 The data is arranged in the form of a row and a column resembles the data arranged in a tabular form in a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  table of a databse.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an empty DataFrame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Emp = pd.DataFrame()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print(Emp)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Empty DataFrame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Columns: []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Index: []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2" name="Google Shape;172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</a:t>
            </a:r>
            <a:endParaRPr b="1" sz="2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900"/>
              <a:t>Pandas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900"/>
          </a:p>
        </p:txBody>
      </p:sp>
      <p:sp>
        <p:nvSpPr>
          <p:cNvPr id="178" name="Google Shape;178;p32"/>
          <p:cNvSpPr txBox="1"/>
          <p:nvPr/>
        </p:nvSpPr>
        <p:spPr>
          <a:xfrm>
            <a:off x="311700" y="1050375"/>
            <a:ext cx="8832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an DataFrame from Numpy Array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numpy as np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a1 = np.array([10,20,30])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a2 =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np.array([11,22,33])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f1 = pd.DataFrame(a1)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f2 = pd.DataFrame([a1, a2])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print(f1)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print(f2)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Creating an DataFrame using Python List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import pandas as pd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cities = ['Delhi', 'Mumbai', 'Chennai', 'Kolkata'])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f1 = pd.DataFrame(cities)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print(f1)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102"/>
            </a:gs>
            <a:gs pos="100000">
              <a:srgbClr val="795C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311700" y="1484875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Thanks For Joining </a:t>
            </a:r>
            <a:endParaRPr b="1" sz="5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00"/>
              <a:t>^_^</a:t>
            </a:r>
            <a:endParaRPr b="1" sz="5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