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oboto"/>
      <p:regular r:id="rId16"/>
      <p:bold r:id="rId17"/>
      <p:italic r:id="rId18"/>
      <p:boldItalic r:id="rId19"/>
    </p:embeddedFont>
    <p:embeddedFont>
      <p:font typeface="Lexend Light"/>
      <p:regular r:id="rId20"/>
      <p:bold r:id="rId21"/>
    </p:embeddedFont>
    <p:embeddedFont>
      <p:font typeface="Lexend"/>
      <p:regular r:id="rId22"/>
      <p:bold r:id="rId23"/>
    </p:embeddedFont>
    <p:embeddedFont>
      <p:font typeface="Roboto Mono"/>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exendLight-regular.fntdata"/><Relationship Id="rId22" Type="http://schemas.openxmlformats.org/officeDocument/2006/relationships/font" Target="fonts/Lexend-regular.fntdata"/><Relationship Id="rId21" Type="http://schemas.openxmlformats.org/officeDocument/2006/relationships/font" Target="fonts/LexendLight-bold.fntdata"/><Relationship Id="rId24" Type="http://schemas.openxmlformats.org/officeDocument/2006/relationships/font" Target="fonts/RobotoMono-regular.fntdata"/><Relationship Id="rId23" Type="http://schemas.openxmlformats.org/officeDocument/2006/relationships/font" Target="fonts/Lexen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Mono-italic.fntdata"/><Relationship Id="rId25" Type="http://schemas.openxmlformats.org/officeDocument/2006/relationships/font" Target="fonts/RobotoMono-bold.fntdata"/><Relationship Id="rId27" Type="http://schemas.openxmlformats.org/officeDocument/2006/relationships/font" Target="fonts/RobotoMon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bold.fntdata"/><Relationship Id="rId16" Type="http://schemas.openxmlformats.org/officeDocument/2006/relationships/font" Target="fonts/Roboto-regular.fntdata"/><Relationship Id="rId19" Type="http://schemas.openxmlformats.org/officeDocument/2006/relationships/font" Target="fonts/Roboto-boldItalic.fntdata"/><Relationship Id="rId18" Type="http://schemas.openxmlformats.org/officeDocument/2006/relationships/font" Target="fonts/Roboto-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7390f0f395_2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7390f0f395_2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7390f0f395_2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7390f0f395_2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7390f0f39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7390f0f39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7390f0f395_2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7390f0f395_2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7390f0f39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7390f0f39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7390f0f39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7390f0f39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7390f0f395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7390f0f39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7390f0f395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7390f0f395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7390f0f395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7390f0f39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7390f0f395_2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7390f0f395_2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tar.gz"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1oFneicTaII"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102"/>
            </a:gs>
            <a:gs pos="100000">
              <a:srgbClr val="795C04"/>
            </a:gs>
          </a:gsLst>
          <a:path path="circle">
            <a:fillToRect b="50%" l="50%" r="50%" t="50%"/>
          </a:path>
          <a:tileRect/>
        </a:gradFill>
      </p:bgPr>
    </p:bg>
    <p:spTree>
      <p:nvGrpSpPr>
        <p:cNvPr id="84" name="Shape 84"/>
        <p:cNvGrpSpPr/>
        <p:nvPr/>
      </p:nvGrpSpPr>
      <p:grpSpPr>
        <a:xfrm>
          <a:off x="0" y="0"/>
          <a:ext cx="0" cy="0"/>
          <a:chOff x="0" y="0"/>
          <a:chExt cx="0" cy="0"/>
        </a:xfrm>
      </p:grpSpPr>
      <p:sp>
        <p:nvSpPr>
          <p:cNvPr id="85" name="Google Shape;85;p13"/>
          <p:cNvSpPr txBox="1"/>
          <p:nvPr/>
        </p:nvSpPr>
        <p:spPr>
          <a:xfrm>
            <a:off x="1401575" y="1064275"/>
            <a:ext cx="5271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4200">
              <a:solidFill>
                <a:schemeClr val="dk1"/>
              </a:solidFill>
              <a:latin typeface="Lexend Light"/>
              <a:ea typeface="Lexend Light"/>
              <a:cs typeface="Lexend Light"/>
              <a:sym typeface="Lexend Light"/>
            </a:endParaRPr>
          </a:p>
        </p:txBody>
      </p:sp>
      <p:sp>
        <p:nvSpPr>
          <p:cNvPr id="86" name="Google Shape;86;p13"/>
          <p:cNvSpPr txBox="1"/>
          <p:nvPr>
            <p:ph type="ctrTitle"/>
          </p:nvPr>
        </p:nvSpPr>
        <p:spPr>
          <a:xfrm>
            <a:off x="631700" y="1457700"/>
            <a:ext cx="8222100" cy="159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b="1" lang="en" sz="4380"/>
              <a:t>Chapter 4: </a:t>
            </a:r>
            <a:endParaRPr b="1" sz="4380"/>
          </a:p>
          <a:p>
            <a:pPr indent="0" lvl="0" marL="0" rtl="0" algn="l">
              <a:spcBef>
                <a:spcPts val="0"/>
              </a:spcBef>
              <a:spcAft>
                <a:spcPts val="0"/>
              </a:spcAft>
              <a:buSzPts val="990"/>
              <a:buNone/>
            </a:pPr>
            <a:r>
              <a:rPr b="1" lang="en" sz="4380"/>
              <a:t>Introduction to Data and Programming with Python</a:t>
            </a:r>
            <a:endParaRPr b="1" sz="4380"/>
          </a:p>
        </p:txBody>
      </p:sp>
      <p:sp>
        <p:nvSpPr>
          <p:cNvPr id="87" name="Google Shape;87;p13"/>
          <p:cNvSpPr txBox="1"/>
          <p:nvPr>
            <p:ph idx="1" type="subTitle"/>
          </p:nvPr>
        </p:nvSpPr>
        <p:spPr>
          <a:xfrm>
            <a:off x="631700" y="3008825"/>
            <a:ext cx="3045300" cy="8313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523"/>
              <a:buNone/>
            </a:pPr>
            <a:r>
              <a:rPr b="1" lang="en" sz="4700">
                <a:solidFill>
                  <a:schemeClr val="lt2"/>
                </a:solidFill>
                <a:latin typeface="Lexend"/>
                <a:ea typeface="Lexend"/>
                <a:cs typeface="Lexend"/>
                <a:sym typeface="Lexend"/>
              </a:rPr>
              <a:t>Part - 1</a:t>
            </a:r>
            <a:endParaRPr b="1" sz="4700">
              <a:solidFill>
                <a:schemeClr val="lt2"/>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Modules and Packages</a:t>
            </a:r>
            <a:endParaRPr b="1" sz="2900"/>
          </a:p>
        </p:txBody>
      </p:sp>
      <p:sp>
        <p:nvSpPr>
          <p:cNvPr id="93" name="Google Shape;93;p14"/>
          <p:cNvSpPr txBox="1"/>
          <p:nvPr/>
        </p:nvSpPr>
        <p:spPr>
          <a:xfrm>
            <a:off x="311700" y="1102700"/>
            <a:ext cx="7725000" cy="2986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A module is a python file that has a </a:t>
            </a:r>
            <a:r>
              <a:rPr lang="en">
                <a:solidFill>
                  <a:schemeClr val="dk2"/>
                </a:solidFill>
                <a:latin typeface="Roboto"/>
                <a:ea typeface="Roboto"/>
                <a:cs typeface="Roboto"/>
                <a:sym typeface="Roboto"/>
              </a:rPr>
              <a:t>collection</a:t>
            </a:r>
            <a:r>
              <a:rPr lang="en">
                <a:solidFill>
                  <a:schemeClr val="dk2"/>
                </a:solidFill>
                <a:latin typeface="Roboto"/>
                <a:ea typeface="Roboto"/>
                <a:cs typeface="Roboto"/>
                <a:sym typeface="Roboto"/>
              </a:rPr>
              <a:t> of Python statements, functions and global variables. (.py extension)</a:t>
            </a: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A package is a collection of relevant modules saved under the same directory</a:t>
            </a:r>
            <a:br>
              <a:rPr lang="en">
                <a:solidFill>
                  <a:schemeClr val="dk2"/>
                </a:solidFill>
                <a:latin typeface="Roboto"/>
                <a:ea typeface="Roboto"/>
                <a:cs typeface="Roboto"/>
                <a:sym typeface="Roboto"/>
              </a:rPr>
            </a:br>
            <a:endParaRPr>
              <a:solidFill>
                <a:schemeClr val="dk2"/>
              </a:solidFill>
              <a:latin typeface="Roboto"/>
              <a:ea typeface="Roboto"/>
              <a:cs typeface="Roboto"/>
              <a:sym typeface="Roboto"/>
            </a:endParaRPr>
          </a:p>
          <a:p>
            <a:pPr indent="0" lvl="0" marL="0" rtl="0" algn="l">
              <a:spcBef>
                <a:spcPts val="0"/>
              </a:spcBef>
              <a:spcAft>
                <a:spcPts val="0"/>
              </a:spcAft>
              <a:buNone/>
            </a:pPr>
            <a:r>
              <a:rPr b="1" lang="en">
                <a:solidFill>
                  <a:schemeClr val="dk2"/>
                </a:solidFill>
                <a:latin typeface="Roboto"/>
                <a:ea typeface="Roboto"/>
                <a:cs typeface="Roboto"/>
                <a:sym typeface="Roboto"/>
              </a:rPr>
              <a:t>Scope and Uses of Packages</a:t>
            </a:r>
            <a:endParaRPr b="1">
              <a:solidFill>
                <a:schemeClr val="dk2"/>
              </a:solidFill>
              <a:latin typeface="Roboto"/>
              <a:ea typeface="Roboto"/>
              <a:cs typeface="Roboto"/>
              <a:sym typeface="Robot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a:ea typeface="Roboto"/>
                <a:cs typeface="Roboto"/>
                <a:sym typeface="Roboto"/>
              </a:rPr>
              <a:t>&gt; </a:t>
            </a:r>
            <a:r>
              <a:rPr b="1" lang="en">
                <a:solidFill>
                  <a:schemeClr val="dk2"/>
                </a:solidFill>
                <a:latin typeface="Roboto"/>
                <a:ea typeface="Roboto"/>
                <a:cs typeface="Roboto"/>
                <a:sym typeface="Roboto"/>
              </a:rPr>
              <a:t>Organising Code: </a:t>
            </a:r>
            <a:r>
              <a:rPr lang="en">
                <a:solidFill>
                  <a:schemeClr val="dk2"/>
                </a:solidFill>
                <a:latin typeface="Roboto"/>
                <a:ea typeface="Roboto"/>
                <a:cs typeface="Roboto"/>
                <a:sym typeface="Roboto"/>
              </a:rPr>
              <a:t>It organises the related modules into a hierarchical structure, making it more manageable and easier to navigate.</a:t>
            </a:r>
            <a:endParaRPr>
              <a:solidFill>
                <a:schemeClr val="dk2"/>
              </a:solidFill>
              <a:latin typeface="Roboto"/>
              <a:ea typeface="Roboto"/>
              <a:cs typeface="Roboto"/>
              <a:sym typeface="Robot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a:ea typeface="Roboto"/>
                <a:cs typeface="Roboto"/>
                <a:sym typeface="Roboto"/>
              </a:rPr>
              <a:t>&gt; </a:t>
            </a:r>
            <a:r>
              <a:rPr b="1" lang="en">
                <a:solidFill>
                  <a:schemeClr val="dk2"/>
                </a:solidFill>
                <a:latin typeface="Roboto"/>
                <a:ea typeface="Roboto"/>
                <a:cs typeface="Roboto"/>
                <a:sym typeface="Roboto"/>
              </a:rPr>
              <a:t>Code Reusability: </a:t>
            </a:r>
            <a:r>
              <a:rPr lang="en">
                <a:solidFill>
                  <a:schemeClr val="dk2"/>
                </a:solidFill>
                <a:latin typeface="Roboto"/>
                <a:ea typeface="Roboto"/>
                <a:cs typeface="Roboto"/>
                <a:sym typeface="Roboto"/>
              </a:rPr>
              <a:t>The code is written once and can be used by anyone.</a:t>
            </a:r>
            <a:endParaRPr>
              <a:solidFill>
                <a:schemeClr val="dk2"/>
              </a:solidFill>
              <a:latin typeface="Roboto"/>
              <a:ea typeface="Roboto"/>
              <a:cs typeface="Roboto"/>
              <a:sym typeface="Robot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a:ea typeface="Roboto"/>
                <a:cs typeface="Roboto"/>
                <a:sym typeface="Roboto"/>
              </a:rPr>
              <a:t>&gt; </a:t>
            </a:r>
            <a:r>
              <a:rPr b="1" lang="en">
                <a:solidFill>
                  <a:schemeClr val="dk2"/>
                </a:solidFill>
                <a:latin typeface="Roboto"/>
                <a:ea typeface="Roboto"/>
                <a:cs typeface="Roboto"/>
                <a:sym typeface="Roboto"/>
              </a:rPr>
              <a:t>Distribution and Installation: </a:t>
            </a:r>
            <a:r>
              <a:rPr lang="en">
                <a:solidFill>
                  <a:schemeClr val="dk2"/>
                </a:solidFill>
                <a:latin typeface="Roboto"/>
                <a:ea typeface="Roboto"/>
                <a:cs typeface="Roboto"/>
                <a:sym typeface="Roboto"/>
              </a:rPr>
              <a:t>Packages allow you to distribute and install code as a unit. It is in a file format like .</a:t>
            </a:r>
            <a:r>
              <a:rPr lang="en" u="sng">
                <a:solidFill>
                  <a:schemeClr val="hlink"/>
                </a:solidFill>
                <a:latin typeface="Roboto"/>
                <a:ea typeface="Roboto"/>
                <a:cs typeface="Roboto"/>
                <a:sym typeface="Roboto"/>
                <a:hlinkClick r:id="rId3"/>
              </a:rPr>
              <a:t>tar.gz</a:t>
            </a:r>
            <a:r>
              <a:rPr lang="en">
                <a:solidFill>
                  <a:schemeClr val="dk2"/>
                </a:solidFill>
                <a:latin typeface="Roboto"/>
                <a:ea typeface="Roboto"/>
                <a:cs typeface="Roboto"/>
                <a:sym typeface="Roboto"/>
              </a:rPr>
              <a:t> . </a:t>
            </a:r>
            <a:endParaRPr>
              <a:solidFill>
                <a:schemeClr val="dk2"/>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Video Session</a:t>
            </a:r>
            <a:endParaRPr b="1" sz="2900"/>
          </a:p>
        </p:txBody>
      </p:sp>
      <p:pic>
        <p:nvPicPr>
          <p:cNvPr descr="🔥Artificial Intelligence Engineer (IBM) - https://www.simplilearn.com/masters-in-artificial-intelligence?utm_campaign=1oFneicTaII&amp;utm_medium=DescriptionFirstFold&amp;utm_source=Youtube&#10;🔥IITK - Professional Certificate Course in Generative AI and Machine Learning (India Only) - https://www.simplilearn.com/iitk-professional-certificate-course-ai-machine-learning?utm_campaign=1oFneicTaII&amp;utm_medium=DescriptionFirstFold&amp;utm_source=Youtube&#10;🔥Purdue - Post Graduate Program in AI and Machine Learning  - https://www.simplilearn.com/pgp-ai-machine-learning-certification-training-course?utm_campaign=1oFneicTaII&amp;utm_medium=DescriptionFirstFold&amp;utm_source=Youtube&#10;🔥IITG - Professional Certificate Program in Generative AI and Machine Learning (India Only) - https://www.simplilearn.com/iitg-generative-ai-machine-learning-program?utm_campaign=1oFneicTaII&amp;utm_medium=DescriptionFirstFold&amp;utm_source=Youtube&#10;🔥Purdue - Applied Generative AI Specialization - https://www.simplilearn.com/applied-ai-course?utm_campaign=1oFneicTaII&amp;utm_medium=DescriptionFirstFold&amp;utm_source=Youtube&#10;&#10;This video will introduce you to the Python Modules and help you understand the use of Python Modules. This Python tutorial will demonstrate different types of python modules. Further, you will get to know different ways to import Python Modules.&#10;&#10;Below topics are covered in this video: &#10;&#10;What are Python Modules&#10;Why use Python Modules&#10;Types of Python Modules&#10;Different ways to import Python Modules&#10;&#10;✅Subscribe to our Channel to learn more about the top Technologies: https://bit.ly/2VT4WtH&#10;&#10;&#10;⏩ Check out the Python tutorial videos: https://www.youtube.com/watch?v=Tm5u97I7OrM&amp;list=PLEiEAq2VkUUKoW1o-A-VEmkoGKSC26i_I&#10;&#10;&#10;#PythonModules #BuiltInPythonModules #Python #LearnPython #ModulesInPythonExplained #PythonBuiltInModules #PythonTutorialForBeginners #PythonTutorial #PythonProgramming #Simplilearn&#10;&#10;&#10;&#10;➡️ About Artificial Intelligence Engineer&#10;&#10;This Artificial Intelligence Engineer course Created in partnership with IBM, this course introduces students to blended learning and prepares them to be AI and Data Science specialists. In Armonk, New York, IBM is a significant cognitive service and integrated cloud solution firm that provides many technology and consulting solutions.&#10;IBM is a leader in AI and Machine Learning technology verticals for 2021. This AI masters course will prepare students for Artificial Intelligence and Data Analytics careers.&#10;&#10;✅ Key Features&#10;- Add the IBM Advantage to your Learning&#10;- 25 Industry-relevant Projects and Integrated labs&#10;- Immersive Learning Experience&#10;- Simplilearn's JobAssist helps you get noticed by top hiring companies&#10;&#10;✅ Tools Covered&#10;- ChatGPT&#10;- Flask&#10;- Matplotlib&#10;- django&#10;- Python&#10;- Numpy&#10;- Pandas&#10;- SciPy&#10;- Keras&#10;- OpenCV&#10;- And Many More…&#10;&#10;&#10;&#10;Learn more at: https://www.simplilearn.com/mobile-and-software-development/python-development-training?utm_campaign=ModulesInPythonExplained&amp;utm_medium=Description&amp;utm_source=youtube&#10;&#10;Get the Simplilearn app: https://simpli.app.link/OlbFAhqMqgb" id="99" name="Google Shape;99;p15" title="Modules in Python Explained | Python Built in Modules | Python Tutorial for Beginners | Simplilearn">
            <a:hlinkClick r:id="rId3"/>
          </p:cNvPr>
          <p:cNvPicPr preferRelativeResize="0"/>
          <p:nvPr/>
        </p:nvPicPr>
        <p:blipFill>
          <a:blip r:embed="rId4">
            <a:alphaModFix/>
          </a:blip>
          <a:stretch>
            <a:fillRect/>
          </a:stretch>
        </p:blipFill>
        <p:spPr>
          <a:xfrm>
            <a:off x="1665275" y="1087975"/>
            <a:ext cx="5813450" cy="3270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1000"/>
                                        <p:tgtEl>
                                          <p:spTgt spid="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Numpy (‘Numerical Python’)</a:t>
            </a:r>
            <a:endParaRPr b="1" sz="2900"/>
          </a:p>
        </p:txBody>
      </p:sp>
      <p:sp>
        <p:nvSpPr>
          <p:cNvPr id="105" name="Google Shape;105;p16"/>
          <p:cNvSpPr txBox="1"/>
          <p:nvPr/>
        </p:nvSpPr>
        <p:spPr>
          <a:xfrm>
            <a:off x="311700" y="1050375"/>
            <a:ext cx="8832300" cy="38481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It is a open-source scientific package used for mathematical and logical operations for handling large datasets through powerful data structures -n-dimensional arrays</a:t>
            </a: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It is interfaced with other Python packages and provides tools for integrating with other languages like C, C++ etc.</a:t>
            </a: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NumPy is installed using this command:</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pip install numpy</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It is imported in this way:</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import numpy					 # imports complete numpy</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import numpy as npy			 # this imports numpy in name of npy</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from numpy import array		 # this imports only arrays from numpy package</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from numpy import array as ary # this will import only arrays with name ary </a:t>
            </a:r>
            <a:endParaRPr>
              <a:solidFill>
                <a:schemeClr val="dk2"/>
              </a:solidFill>
              <a:latin typeface="Roboto Mono"/>
              <a:ea typeface="Roboto Mono"/>
              <a:cs typeface="Roboto Mono"/>
              <a:sym typeface="Roboto Mono"/>
            </a:endParaRPr>
          </a:p>
          <a:p>
            <a:pPr indent="457200" lvl="0" marL="3657600" rtl="0" algn="l">
              <a:spcBef>
                <a:spcPts val="0"/>
              </a:spcBef>
              <a:spcAft>
                <a:spcPts val="0"/>
              </a:spcAft>
              <a:buNone/>
            </a:pPr>
            <a:r>
              <a:rPr lang="en">
                <a:solidFill>
                  <a:schemeClr val="dk2"/>
                </a:solidFill>
                <a:latin typeface="Roboto Mono"/>
                <a:ea typeface="Roboto Mono"/>
                <a:cs typeface="Roboto Mono"/>
                <a:sym typeface="Roboto Mono"/>
              </a:rPr>
              <a:t>from numpy package</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Arrays are an ordered collection of values of the same data types that can be arranged in </a:t>
            </a:r>
            <a:br>
              <a:rPr lang="en">
                <a:solidFill>
                  <a:schemeClr val="dk2"/>
                </a:solidFill>
                <a:latin typeface="Roboto"/>
                <a:ea typeface="Roboto"/>
                <a:cs typeface="Roboto"/>
                <a:sym typeface="Roboto"/>
              </a:rPr>
            </a:br>
            <a:r>
              <a:rPr lang="en">
                <a:solidFill>
                  <a:schemeClr val="dk2"/>
                </a:solidFill>
                <a:latin typeface="Roboto"/>
                <a:ea typeface="Roboto"/>
                <a:cs typeface="Roboto"/>
                <a:sym typeface="Roboto"/>
              </a:rPr>
              <a:t>one or more dimensions</a:t>
            </a: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Elements are referred using index numbers that starts with 0.</a:t>
            </a:r>
            <a:endParaRPr>
              <a:solidFill>
                <a:schemeClr val="dk2"/>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Numpy (‘Numerical Python’)</a:t>
            </a:r>
            <a:endParaRPr b="1" sz="2900"/>
          </a:p>
        </p:txBody>
      </p:sp>
      <p:sp>
        <p:nvSpPr>
          <p:cNvPr id="111" name="Google Shape;111;p17"/>
          <p:cNvSpPr txBox="1"/>
          <p:nvPr/>
        </p:nvSpPr>
        <p:spPr>
          <a:xfrm>
            <a:off x="311700" y="1050375"/>
            <a:ext cx="8832300" cy="40635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An array of one dimension is called a Vector.</a:t>
            </a: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An array of two dimensions is called a Matrix.</a:t>
            </a: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An array of multiple dimension is called n-dimension array.</a:t>
            </a: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t/>
            </a:r>
            <a:endParaRPr>
              <a:solidFill>
                <a:schemeClr val="dk2"/>
              </a:solidFill>
              <a:latin typeface="Roboto"/>
              <a:ea typeface="Roboto"/>
              <a:cs typeface="Roboto"/>
              <a:sym typeface="Roboto"/>
            </a:endParaRPr>
          </a:p>
          <a:p>
            <a:pPr indent="0" lvl="0" marL="0" rtl="0" algn="l">
              <a:spcBef>
                <a:spcPts val="0"/>
              </a:spcBef>
              <a:spcAft>
                <a:spcPts val="0"/>
              </a:spcAft>
              <a:buNone/>
            </a:pPr>
            <a:r>
              <a:rPr b="1" lang="en">
                <a:solidFill>
                  <a:schemeClr val="dk2"/>
                </a:solidFill>
                <a:latin typeface="Roboto"/>
                <a:ea typeface="Roboto"/>
                <a:cs typeface="Roboto"/>
                <a:sym typeface="Roboto"/>
              </a:rPr>
              <a:t>Creating an Array using Numpy</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a:solidFill>
                  <a:schemeClr val="dk2"/>
                </a:solidFill>
                <a:latin typeface="Roboto Mono"/>
                <a:ea typeface="Roboto Mono"/>
                <a:cs typeface="Roboto Mono"/>
                <a:sym typeface="Roboto Mono"/>
              </a:rPr>
              <a:t>i</a:t>
            </a:r>
            <a:r>
              <a:rPr lang="en">
                <a:solidFill>
                  <a:schemeClr val="dk2"/>
                </a:solidFill>
                <a:latin typeface="Roboto Mono"/>
                <a:ea typeface="Roboto Mono"/>
                <a:cs typeface="Roboto Mono"/>
                <a:sym typeface="Roboto Mono"/>
              </a:rPr>
              <a:t>mport numpy </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a:solidFill>
                  <a:schemeClr val="dk2"/>
                </a:solidFill>
                <a:latin typeface="Roboto Mono"/>
                <a:ea typeface="Roboto Mono"/>
                <a:cs typeface="Roboto Mono"/>
                <a:sym typeface="Roboto Mono"/>
              </a:rPr>
              <a:t>m</a:t>
            </a:r>
            <a:r>
              <a:rPr lang="en">
                <a:solidFill>
                  <a:schemeClr val="dk2"/>
                </a:solidFill>
                <a:latin typeface="Roboto Mono"/>
                <a:ea typeface="Roboto Mono"/>
                <a:cs typeface="Roboto Mono"/>
                <a:sym typeface="Roboto Mono"/>
              </a:rPr>
              <a:t>arks</a:t>
            </a:r>
            <a:r>
              <a:rPr lang="en">
                <a:solidFill>
                  <a:schemeClr val="dk2"/>
                </a:solidFill>
                <a:latin typeface="Roboto Mono"/>
                <a:ea typeface="Roboto Mono"/>
                <a:cs typeface="Roboto Mono"/>
                <a:sym typeface="Roboto Mono"/>
              </a:rPr>
              <a:t> = numpy.array([34,23,41,42])</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a:solidFill>
                  <a:schemeClr val="dk2"/>
                </a:solidFill>
                <a:latin typeface="Roboto"/>
                <a:ea typeface="Roboto"/>
                <a:cs typeface="Roboto"/>
                <a:sym typeface="Roboto"/>
              </a:rPr>
              <a:t>Syntax of creating a list: 	</a:t>
            </a:r>
            <a:r>
              <a:rPr lang="en">
                <a:solidFill>
                  <a:schemeClr val="dk2"/>
                </a:solidFill>
                <a:latin typeface="Roboto Mono"/>
                <a:ea typeface="Roboto Mono"/>
                <a:cs typeface="Roboto Mono"/>
                <a:sym typeface="Roboto Mono"/>
              </a:rPr>
              <a:t>marks = [34, 23, 41,42]</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Creating 1D array:</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import numpy</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rollno = numpy.array([1,2,3])</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print(rollno)</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a:ea typeface="Roboto"/>
                <a:cs typeface="Roboto"/>
                <a:sym typeface="Roboto"/>
              </a:rPr>
              <a:t>Output:</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[1 2 3]</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Mono"/>
              <a:ea typeface="Roboto Mono"/>
              <a:cs typeface="Roboto Mono"/>
              <a:sym typeface="Roboto Mon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Numpy (‘Numerical Python’)</a:t>
            </a:r>
            <a:endParaRPr b="1" sz="2900"/>
          </a:p>
        </p:txBody>
      </p:sp>
      <p:sp>
        <p:nvSpPr>
          <p:cNvPr id="117" name="Google Shape;117;p18"/>
          <p:cNvSpPr txBox="1"/>
          <p:nvPr/>
        </p:nvSpPr>
        <p:spPr>
          <a:xfrm>
            <a:off x="311700" y="1050375"/>
            <a:ext cx="8832300" cy="363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2"/>
                </a:solidFill>
                <a:latin typeface="Roboto"/>
                <a:ea typeface="Roboto"/>
                <a:cs typeface="Roboto"/>
                <a:sym typeface="Roboto"/>
              </a:rPr>
              <a:t>Creating an Array using Numpy</a:t>
            </a: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Creating a sequential 1D array with values as multiples of 10 from 10 to 100:</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import numpy as np</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a = np.arrange([10,101,10])</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print(a)</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a:ea typeface="Roboto"/>
                <a:cs typeface="Roboto"/>
                <a:sym typeface="Roboto"/>
              </a:rPr>
              <a:t>Output:</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[10 20 30 40 50 60 70 80 90 100]</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Creating 1D array with 4 random values:</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import numpy as np</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a = np.random.random(4)</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print(a)</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a:ea typeface="Roboto"/>
                <a:cs typeface="Roboto"/>
                <a:sym typeface="Roboto"/>
              </a:rPr>
              <a:t>Output:</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[0.9290503 0.89991053 0.7563874 0.89570953]</a:t>
            </a:r>
            <a:endParaRPr>
              <a:solidFill>
                <a:schemeClr val="dk2"/>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Numpy (‘Numerical Python’)</a:t>
            </a:r>
            <a:endParaRPr b="1" sz="2900"/>
          </a:p>
        </p:txBody>
      </p:sp>
      <p:sp>
        <p:nvSpPr>
          <p:cNvPr id="123" name="Google Shape;123;p19"/>
          <p:cNvSpPr txBox="1"/>
          <p:nvPr/>
        </p:nvSpPr>
        <p:spPr>
          <a:xfrm>
            <a:off x="4578900" y="1312025"/>
            <a:ext cx="41772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Creating two dimensional array of 3 rows and 4 columns with all ones as values:</a:t>
            </a:r>
            <a:endParaRPr>
              <a:solidFill>
                <a:schemeClr val="dk2"/>
              </a:solidFill>
              <a:latin typeface="Roboto"/>
              <a:ea typeface="Roboto"/>
              <a:cs typeface="Roboto"/>
              <a:sym typeface="Robot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import numpy as np</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a = np.ones((3,4))</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print(a)</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a:ea typeface="Roboto"/>
                <a:cs typeface="Roboto"/>
                <a:sym typeface="Roboto"/>
              </a:rPr>
              <a:t>Output:</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[[1. 1. 1. 1.]</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 [1. 1. 1. 1.]</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 [1. 1. 1. 1.]]</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p:txBody>
      </p:sp>
      <p:sp>
        <p:nvSpPr>
          <p:cNvPr id="124" name="Google Shape;124;p19"/>
          <p:cNvSpPr txBox="1"/>
          <p:nvPr/>
        </p:nvSpPr>
        <p:spPr>
          <a:xfrm>
            <a:off x="311700" y="1083425"/>
            <a:ext cx="41364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2"/>
                </a:solidFill>
                <a:latin typeface="Roboto"/>
                <a:ea typeface="Roboto"/>
                <a:cs typeface="Roboto"/>
                <a:sym typeface="Roboto"/>
              </a:rPr>
              <a:t>Creating an Array using Numpy</a:t>
            </a:r>
            <a:br>
              <a:rPr b="1" lang="en">
                <a:solidFill>
                  <a:schemeClr val="dk2"/>
                </a:solidFill>
                <a:latin typeface="Roboto"/>
                <a:ea typeface="Roboto"/>
                <a:cs typeface="Roboto"/>
                <a:sym typeface="Roboto"/>
              </a:rPr>
            </a:b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Creating a 3x4 array with random integer values less than 10:</a:t>
            </a:r>
            <a:endParaRPr>
              <a:solidFill>
                <a:schemeClr val="dk2"/>
              </a:solidFill>
              <a:latin typeface="Roboto"/>
              <a:ea typeface="Roboto"/>
              <a:cs typeface="Roboto"/>
              <a:sym typeface="Robot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import numpy as np</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a = np.random.randint(10,size=(3,4))</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print(a)</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a:ea typeface="Roboto"/>
                <a:cs typeface="Roboto"/>
                <a:sym typeface="Roboto"/>
              </a:rPr>
              <a:t>Output:</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[[3 1 4 1]</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 [7 6 0 1]</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 [4 2 2 9]]</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Numpy (‘Numerical Python’)</a:t>
            </a:r>
            <a:endParaRPr b="1" sz="2900"/>
          </a:p>
        </p:txBody>
      </p:sp>
      <p:sp>
        <p:nvSpPr>
          <p:cNvPr id="130" name="Google Shape;130;p20"/>
          <p:cNvSpPr txBox="1"/>
          <p:nvPr/>
        </p:nvSpPr>
        <p:spPr>
          <a:xfrm>
            <a:off x="4578900" y="1312025"/>
            <a:ext cx="41772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Creating two dimensional array of 3 rows and 4 columns with all six as value:</a:t>
            </a:r>
            <a:endParaRPr>
              <a:solidFill>
                <a:schemeClr val="dk2"/>
              </a:solidFill>
              <a:latin typeface="Roboto"/>
              <a:ea typeface="Roboto"/>
              <a:cs typeface="Roboto"/>
              <a:sym typeface="Robot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import numpy as np</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a = np.full((3,4),6)</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print(a)</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a:ea typeface="Roboto"/>
                <a:cs typeface="Roboto"/>
                <a:sym typeface="Roboto"/>
              </a:rPr>
              <a:t>Output:</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[[6 6 6 6]</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 [6 6 6 6]</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 [6 6 6 6]]</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p:txBody>
      </p:sp>
      <p:sp>
        <p:nvSpPr>
          <p:cNvPr id="131" name="Google Shape;131;p20"/>
          <p:cNvSpPr txBox="1"/>
          <p:nvPr/>
        </p:nvSpPr>
        <p:spPr>
          <a:xfrm>
            <a:off x="311700" y="1083425"/>
            <a:ext cx="41364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2"/>
                </a:solidFill>
                <a:latin typeface="Roboto"/>
                <a:ea typeface="Roboto"/>
                <a:cs typeface="Roboto"/>
                <a:sym typeface="Roboto"/>
              </a:rPr>
              <a:t>Creating an Array using Numpy</a:t>
            </a:r>
            <a:br>
              <a:rPr b="1" lang="en">
                <a:solidFill>
                  <a:schemeClr val="dk2"/>
                </a:solidFill>
                <a:latin typeface="Roboto"/>
                <a:ea typeface="Roboto"/>
                <a:cs typeface="Roboto"/>
                <a:sym typeface="Roboto"/>
              </a:rPr>
            </a:b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Creating two dimensional array of 3 rows and 3 columns with all zeroes as value:</a:t>
            </a:r>
            <a:endParaRPr>
              <a:solidFill>
                <a:schemeClr val="dk2"/>
              </a:solidFill>
              <a:latin typeface="Roboto"/>
              <a:ea typeface="Roboto"/>
              <a:cs typeface="Roboto"/>
              <a:sym typeface="Robot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import numpy as np</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a = np.zeroes((3,3))</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print(a)</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a:ea typeface="Roboto"/>
                <a:cs typeface="Roboto"/>
                <a:sym typeface="Roboto"/>
              </a:rPr>
              <a:t>Output:</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[[0. 0. 0.]</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 [0. 0. 0.]</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 [0. 0. 0.]]</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Numpy (‘Numerical Python’)</a:t>
            </a:r>
            <a:endParaRPr b="1" sz="2900"/>
          </a:p>
        </p:txBody>
      </p:sp>
      <p:sp>
        <p:nvSpPr>
          <p:cNvPr id="137" name="Google Shape;137;p21"/>
          <p:cNvSpPr txBox="1"/>
          <p:nvPr/>
        </p:nvSpPr>
        <p:spPr>
          <a:xfrm>
            <a:off x="4578900" y="1312025"/>
            <a:ext cx="417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2"/>
              </a:solidFill>
              <a:latin typeface="Roboto"/>
              <a:ea typeface="Roboto"/>
              <a:cs typeface="Roboto"/>
              <a:sym typeface="Roboto"/>
            </a:endParaRPr>
          </a:p>
        </p:txBody>
      </p:sp>
      <p:sp>
        <p:nvSpPr>
          <p:cNvPr id="138" name="Google Shape;138;p21"/>
          <p:cNvSpPr txBox="1"/>
          <p:nvPr/>
        </p:nvSpPr>
        <p:spPr>
          <a:xfrm>
            <a:off x="311700" y="1083425"/>
            <a:ext cx="73140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2"/>
                </a:solidFill>
                <a:latin typeface="Roboto"/>
                <a:ea typeface="Roboto"/>
                <a:cs typeface="Roboto"/>
                <a:sym typeface="Roboto"/>
              </a:rPr>
              <a:t>Creating an Array using Numpy</a:t>
            </a:r>
            <a:br>
              <a:rPr b="1" lang="en">
                <a:solidFill>
                  <a:schemeClr val="dk2"/>
                </a:solidFill>
                <a:latin typeface="Roboto"/>
                <a:ea typeface="Roboto"/>
                <a:cs typeface="Roboto"/>
                <a:sym typeface="Roboto"/>
              </a:rPr>
            </a:br>
            <a:endParaRPr>
              <a:solidFill>
                <a:schemeClr val="dk2"/>
              </a:solidFill>
              <a:latin typeface="Roboto"/>
              <a:ea typeface="Roboto"/>
              <a:cs typeface="Roboto"/>
              <a:sym typeface="Roboto"/>
            </a:endParaRPr>
          </a:p>
          <a:p>
            <a:pPr indent="-317500" lvl="0" marL="457200" rtl="0" algn="l">
              <a:spcBef>
                <a:spcPts val="0"/>
              </a:spcBef>
              <a:spcAft>
                <a:spcPts val="0"/>
              </a:spcAft>
              <a:buClr>
                <a:schemeClr val="dk2"/>
              </a:buClr>
              <a:buSzPts val="1400"/>
              <a:buFont typeface="Roboto"/>
              <a:buChar char="●"/>
            </a:pPr>
            <a:r>
              <a:rPr lang="en">
                <a:solidFill>
                  <a:schemeClr val="dk2"/>
                </a:solidFill>
                <a:latin typeface="Roboto"/>
                <a:ea typeface="Roboto"/>
                <a:cs typeface="Roboto"/>
                <a:sym typeface="Roboto"/>
              </a:rPr>
              <a:t>Creating two dimensional array by passing nested lists to the array() function:</a:t>
            </a:r>
            <a:endParaRPr>
              <a:solidFill>
                <a:schemeClr val="dk2"/>
              </a:solidFill>
              <a:latin typeface="Roboto"/>
              <a:ea typeface="Roboto"/>
              <a:cs typeface="Roboto"/>
              <a:sym typeface="Robot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import numpy as np</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a = np.array([11, 'Arshia', 93], [15, 'Riddhi', 95])</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print(a)</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a:ea typeface="Roboto"/>
                <a:cs typeface="Roboto"/>
                <a:sym typeface="Roboto"/>
              </a:rPr>
              <a:t>Output:</a:t>
            </a:r>
            <a:endParaRPr>
              <a:solidFill>
                <a:schemeClr val="dk2"/>
              </a:solidFill>
              <a:latin typeface="Roboto"/>
              <a:ea typeface="Roboto"/>
              <a:cs typeface="Roboto"/>
              <a:sym typeface="Robot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[[11, 'Arshia',  93]</a:t>
            </a:r>
            <a:endParaRPr>
              <a:solidFill>
                <a:schemeClr val="dk2"/>
              </a:solidFill>
              <a:latin typeface="Roboto Mono"/>
              <a:ea typeface="Roboto Mono"/>
              <a:cs typeface="Roboto Mono"/>
              <a:sym typeface="Roboto Mono"/>
            </a:endParaRPr>
          </a:p>
          <a:p>
            <a:pPr indent="0" lvl="0" marL="457200" rtl="0" algn="l">
              <a:spcBef>
                <a:spcPts val="0"/>
              </a:spcBef>
              <a:spcAft>
                <a:spcPts val="0"/>
              </a:spcAft>
              <a:buNone/>
            </a:pPr>
            <a:r>
              <a:rPr lang="en">
                <a:solidFill>
                  <a:schemeClr val="dk2"/>
                </a:solidFill>
                <a:latin typeface="Roboto Mono"/>
                <a:ea typeface="Roboto Mono"/>
                <a:cs typeface="Roboto Mono"/>
                <a:sym typeface="Roboto Mono"/>
              </a:rPr>
              <a:t> [15</a:t>
            </a:r>
            <a:r>
              <a:rPr lang="en">
                <a:solidFill>
                  <a:schemeClr val="dk2"/>
                </a:solidFill>
                <a:latin typeface="Roboto Mono"/>
                <a:ea typeface="Roboto Mono"/>
                <a:cs typeface="Roboto Mono"/>
                <a:sym typeface="Roboto Mono"/>
              </a:rPr>
              <a:t>, 'Riddhi',  95</a:t>
            </a:r>
            <a:r>
              <a:rPr lang="en">
                <a:solidFill>
                  <a:schemeClr val="dk2"/>
                </a:solidFill>
                <a:latin typeface="Roboto Mono"/>
                <a:ea typeface="Roboto Mono"/>
                <a:cs typeface="Roboto Mono"/>
                <a:sym typeface="Roboto Mono"/>
              </a:rPr>
              <a:t>]]</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102"/>
            </a:gs>
            <a:gs pos="100000">
              <a:srgbClr val="795C04"/>
            </a:gs>
          </a:gsLst>
          <a:path path="circle">
            <a:fillToRect b="50%" l="50%" r="50%" t="50%"/>
          </a:path>
          <a:tileRect/>
        </a:gradFill>
      </p:bgPr>
    </p:bg>
    <p:spTree>
      <p:nvGrpSpPr>
        <p:cNvPr id="142" name="Shape 142"/>
        <p:cNvGrpSpPr/>
        <p:nvPr/>
      </p:nvGrpSpPr>
      <p:grpSpPr>
        <a:xfrm>
          <a:off x="0" y="0"/>
          <a:ext cx="0" cy="0"/>
          <a:chOff x="0" y="0"/>
          <a:chExt cx="0" cy="0"/>
        </a:xfrm>
      </p:grpSpPr>
      <p:sp>
        <p:nvSpPr>
          <p:cNvPr id="143" name="Google Shape;143;p22"/>
          <p:cNvSpPr txBox="1"/>
          <p:nvPr>
            <p:ph type="title"/>
          </p:nvPr>
        </p:nvSpPr>
        <p:spPr>
          <a:xfrm>
            <a:off x="311700" y="1484875"/>
            <a:ext cx="8520600" cy="203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5600"/>
              <a:t>Thanks For Joining </a:t>
            </a:r>
            <a:endParaRPr b="1" sz="5600"/>
          </a:p>
          <a:p>
            <a:pPr indent="0" lvl="0" marL="0" rtl="0" algn="ctr">
              <a:spcBef>
                <a:spcPts val="0"/>
              </a:spcBef>
              <a:spcAft>
                <a:spcPts val="0"/>
              </a:spcAft>
              <a:buSzPts val="990"/>
              <a:buNone/>
            </a:pPr>
            <a:r>
              <a:rPr b="1" lang="en" sz="5600"/>
              <a:t>^_^</a:t>
            </a:r>
            <a:endParaRPr b="1" sz="56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