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Lexend Light"/>
      <p:regular r:id="rId18"/>
      <p:bold r:id="rId19"/>
    </p:embeddedFont>
    <p:embeddedFont>
      <p:font typeface="Lexen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exend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Lexend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Lexend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Lexend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f10c0c998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f10c0c998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f10c0c998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6f10c0c998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f10c0c99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f10c0c9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f10c0c99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f10c0c99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e0aa80d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6e0aa80d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6e0aa80d3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6e0aa80d3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f10c0c998_2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6f10c0c998_2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69FBC"/>
            </a:gs>
            <a:gs pos="100000">
              <a:srgbClr val="E32E6B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3114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3: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Components of Robots as a System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rgbClr val="C9DAF8"/>
                </a:solidFill>
                <a:latin typeface="Lexend"/>
                <a:ea typeface="Lexend"/>
                <a:cs typeface="Lexend"/>
                <a:sym typeface="Lexend"/>
              </a:rPr>
              <a:t>Part - 3</a:t>
            </a:r>
            <a:endParaRPr b="1" sz="4700">
              <a:solidFill>
                <a:srgbClr val="C9DAF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 Actuators</a:t>
            </a:r>
            <a:endParaRPr b="1" sz="2900"/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311700" y="1113200"/>
            <a:ext cx="5348400" cy="32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an Actuator?</a:t>
            </a:r>
            <a:endParaRPr b="1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Converts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electrical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hydraulic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or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pneumatic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energy into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mechanical motion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Enables robots to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apply force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and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interact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with their environment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Vital for executing robotic tasks across multiple domains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Applications of Actuators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🤖 Robot Manipulation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Power robotic arms, grippers, and joints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Enable tasks like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grasping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lifting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and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positioning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🚗 Robot Mobility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Drive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wheels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legs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or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tracks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Allow robots to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navigate terrain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perform locomotion (walking, flying, etc.)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5371200" y="2571750"/>
            <a:ext cx="3461100" cy="28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🏭 Industrial Automation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Used for </a:t>
            </a:r>
            <a:r>
              <a:rPr b="1" lang="en" sz="1100"/>
              <a:t>assembly, welding, painting</a:t>
            </a:r>
            <a:r>
              <a:rPr lang="en" sz="1100"/>
              <a:t>, etc.</a:t>
            </a:r>
            <a:br>
              <a:rPr lang="en" sz="1100"/>
            </a:br>
            <a:r>
              <a:rPr lang="en" sz="1100"/>
              <a:t>Provide </a:t>
            </a:r>
            <a:r>
              <a:rPr b="1" lang="en" sz="1100"/>
              <a:t>precision and repeatability</a:t>
            </a:r>
            <a:r>
              <a:rPr lang="en" sz="1100"/>
              <a:t> in manufacturing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🏥 Medical Robotics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Power </a:t>
            </a:r>
            <a:r>
              <a:rPr b="1" lang="en" sz="1100"/>
              <a:t>surgical tools</a:t>
            </a:r>
            <a:r>
              <a:rPr lang="en" sz="1100"/>
              <a:t>, </a:t>
            </a:r>
            <a:r>
              <a:rPr b="1" lang="en" sz="1100"/>
              <a:t>prosthetics</a:t>
            </a:r>
            <a:r>
              <a:rPr lang="en" sz="1100"/>
              <a:t>, </a:t>
            </a:r>
            <a:r>
              <a:rPr b="1" lang="en" sz="1100"/>
              <a:t>exoskeletons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Enable </a:t>
            </a:r>
            <a:r>
              <a:rPr b="1" lang="en" sz="1100"/>
              <a:t>accurate, safe motion</a:t>
            </a:r>
            <a:r>
              <a:rPr lang="en" sz="1100"/>
              <a:t> in healthcare applications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0" name="Google Shape;140;p26"/>
          <p:cNvPicPr preferRelativeResize="0"/>
          <p:nvPr/>
        </p:nvPicPr>
        <p:blipFill rotWithShape="1">
          <a:blip r:embed="rId3">
            <a:alphaModFix/>
          </a:blip>
          <a:srcRect b="0" l="27922" r="24025" t="0"/>
          <a:stretch/>
        </p:blipFill>
        <p:spPr>
          <a:xfrm>
            <a:off x="5728675" y="559575"/>
            <a:ext cx="3217752" cy="189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 Types of Actuators</a:t>
            </a:r>
            <a:endParaRPr b="1" sz="2900"/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311700" y="1113200"/>
            <a:ext cx="5348400" cy="32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a Linear Actuator?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Produces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straight-line (linear) motion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Converts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electrical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hydraulic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or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pneumatic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energy into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linear displacement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Used in: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Robotic arms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Grippers</a:t>
            </a:r>
            <a:b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Sliding mechanisms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Types of Linear Actuators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 Linear Actuators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motors + lead/ball screws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Precise, compact, easy to control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i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Ideal for automation &amp; robotics integration</a:t>
            </a:r>
            <a:br>
              <a:rPr i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i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4306125" y="2655400"/>
            <a:ext cx="4092600" cy="28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💧Hydraulic Linear Actuators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Use </a:t>
            </a:r>
            <a:r>
              <a:rPr b="1" lang="en" sz="1100"/>
              <a:t>fluid pressure</a:t>
            </a:r>
            <a:r>
              <a:rPr lang="en" sz="1100"/>
              <a:t> to move pistons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High force, suitable for </a:t>
            </a:r>
            <a:r>
              <a:rPr b="1" lang="en" sz="1100"/>
              <a:t>heavy-duty</a:t>
            </a:r>
            <a:r>
              <a:rPr lang="en" sz="1100"/>
              <a:t> tasks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i="1" lang="en" sz="1100"/>
              <a:t>Used in industrial and construction robots</a:t>
            </a:r>
            <a:endParaRPr i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💨 Pneumatic Linear Actuators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Use </a:t>
            </a:r>
            <a:r>
              <a:rPr b="1" lang="en" sz="1100"/>
              <a:t>compressed air</a:t>
            </a:r>
            <a:r>
              <a:rPr lang="en" sz="1100"/>
              <a:t> to move pistons or diaphragms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Fast response, low-force applications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i="1" lang="en" sz="1100"/>
              <a:t>Common in lightweight automation systems</a:t>
            </a:r>
            <a:br>
              <a:rPr i="1" lang="en" sz="1100"/>
            </a:br>
            <a:endParaRPr i="1"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4925" y="486850"/>
            <a:ext cx="3461098" cy="1946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 Types of Actuators</a:t>
            </a:r>
            <a:endParaRPr b="1" sz="2900"/>
          </a:p>
        </p:txBody>
      </p:sp>
      <p:sp>
        <p:nvSpPr>
          <p:cNvPr id="154" name="Google Shape;154;p28"/>
          <p:cNvSpPr txBox="1"/>
          <p:nvPr>
            <p:ph idx="1" type="body"/>
          </p:nvPr>
        </p:nvSpPr>
        <p:spPr>
          <a:xfrm>
            <a:off x="311700" y="1113200"/>
            <a:ext cx="5348400" cy="32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a Rotary Actuator?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Produces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rotational motion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around a fixed axis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Converts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electrical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hydraulic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or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pneumatic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energy into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rotation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Used in: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Robotic joints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Wheels &amp; arms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Spinning mechanisms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Types of Rotary Actuators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 Rotary Actuators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DC, stepper, or servo motors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Precision &amp; programmable control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i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Ideal for joint movement &amp; small-scale robotics</a:t>
            </a:r>
            <a:br>
              <a:rPr i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i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4359375" y="2731475"/>
            <a:ext cx="4092600" cy="25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💧 Hydraulic Rotary Actuators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Use </a:t>
            </a:r>
            <a:r>
              <a:rPr b="1" lang="en" sz="1100"/>
              <a:t>fluid pressure</a:t>
            </a:r>
            <a:r>
              <a:rPr lang="en" sz="1100"/>
              <a:t> to rotate pistons or vanes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✔ High torque for </a:t>
            </a:r>
            <a:r>
              <a:rPr b="1" lang="en" sz="1100"/>
              <a:t>heavy machinery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💡 </a:t>
            </a:r>
            <a:r>
              <a:rPr i="1" lang="en" sz="1100"/>
              <a:t>Used in industrial robotic arms</a:t>
            </a:r>
            <a:endParaRPr i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💨 Pneumatic Rotary Actuators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Use </a:t>
            </a:r>
            <a:r>
              <a:rPr b="1" lang="en" sz="1100"/>
              <a:t>compressed air</a:t>
            </a:r>
            <a:r>
              <a:rPr lang="en" sz="1100"/>
              <a:t> to generate quick rotations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✔ Fast, low-torque movement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💡 </a:t>
            </a:r>
            <a:r>
              <a:rPr i="1" lang="en" sz="1100"/>
              <a:t>Common in lightweight or repetitive-motion systems</a:t>
            </a:r>
            <a:endParaRPr i="1"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</p:txBody>
      </p:sp>
      <p:pic>
        <p:nvPicPr>
          <p:cNvPr id="156" name="Google Shape;15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4925" y="486850"/>
            <a:ext cx="3461098" cy="1946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idx="1" type="body"/>
          </p:nvPr>
        </p:nvSpPr>
        <p:spPr>
          <a:xfrm>
            <a:off x="311700" y="1113200"/>
            <a:ext cx="5098500" cy="32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are Joints?</a:t>
            </a:r>
            <a:endParaRPr b="1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Joints 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enable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articulation and movement of robot limbs or segments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Types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Joints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 Motor-Driven Joint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Different motors are used as joints like DC Motors, Stepper Motors or Servo Motors.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provides exact control angles and are very versatile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Hydraulic Rotary Joint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the working of these joints, hydraulic actuators are used that used 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fluid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are used in 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heavy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duty robots or construction.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 Joints</a:t>
            </a:r>
            <a:endParaRPr b="1" sz="2900"/>
          </a:p>
        </p:txBody>
      </p:sp>
      <p:sp>
        <p:nvSpPr>
          <p:cNvPr id="163" name="Google Shape;163;p29"/>
          <p:cNvSpPr txBox="1"/>
          <p:nvPr/>
        </p:nvSpPr>
        <p:spPr>
          <a:xfrm>
            <a:off x="5316350" y="2480400"/>
            <a:ext cx="39858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Pneumatic Rotary Joint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These joints uses compressed air or gas to make joints move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Basically, </a:t>
            </a:r>
            <a:r>
              <a:rPr lang="en" sz="1100"/>
              <a:t>movements are done using pneumatic actuators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idx="1" type="body"/>
          </p:nvPr>
        </p:nvSpPr>
        <p:spPr>
          <a:xfrm>
            <a:off x="311700" y="1113200"/>
            <a:ext cx="5098500" cy="32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are Wheels?</a:t>
            </a:r>
            <a:endParaRPr b="1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Joints enable the articulation and movement of robot limbs or segments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Types of Joints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 Motor-Driven Joint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Different motors are used as joints like DC Motors, Stepper Motors or Servo Motors.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provides exact control angles and are very versatile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Hydraulic Rotary Joint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the working of these joints, hydraulic actuators are used that used fluid 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are used in heavy duty robots or construction.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 Wheels</a:t>
            </a:r>
            <a:endParaRPr b="1" sz="2900"/>
          </a:p>
        </p:txBody>
      </p:sp>
      <p:sp>
        <p:nvSpPr>
          <p:cNvPr id="170" name="Google Shape;170;p30"/>
          <p:cNvSpPr txBox="1"/>
          <p:nvPr/>
        </p:nvSpPr>
        <p:spPr>
          <a:xfrm>
            <a:off x="5316350" y="2480400"/>
            <a:ext cx="39858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Pneumatic Rotary Joint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These joints uses compressed air or gas to make joints move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Basically, movements are done using pneumatic actuators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69FBC"/>
            </a:gs>
            <a:gs pos="100000">
              <a:srgbClr val="E32E6B"/>
            </a:gs>
          </a:gsLst>
          <a:lin ang="5400012" scaled="0"/>
        </a:gra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