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Roboto"/>
      <p:regular r:id="rId18"/>
      <p:bold r:id="rId19"/>
      <p:italic r:id="rId20"/>
      <p:boldItalic r:id="rId21"/>
    </p:embeddedFont>
    <p:embeddedFont>
      <p:font typeface="Lexend Light"/>
      <p:regular r:id="rId22"/>
      <p:bold r:id="rId23"/>
    </p:embeddedFont>
    <p:embeddedFont>
      <p:font typeface="Lexend"/>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LexendLight-regular.fntdata"/><Relationship Id="rId21" Type="http://schemas.openxmlformats.org/officeDocument/2006/relationships/font" Target="fonts/Roboto-boldItalic.fntdata"/><Relationship Id="rId24" Type="http://schemas.openxmlformats.org/officeDocument/2006/relationships/font" Target="fonts/Lexend-regular.fntdata"/><Relationship Id="rId23" Type="http://schemas.openxmlformats.org/officeDocument/2006/relationships/font" Target="fonts/Lexend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5" Type="http://schemas.openxmlformats.org/officeDocument/2006/relationships/font" Target="fonts/Lexend-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6e78000b32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6e78000b32_2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6e78000b32_2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6e78000b32_2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6e78000b3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6e78000b3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6e78000b32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6e78000b3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6e78000b3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6e78000b3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4b1f518b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4b1f518b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44b1f518b3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44b1f518b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44b1f518b3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44b1f518b3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6e78000b32_2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6e78000b32_2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44b1f518b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44b1f518b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6e78000b32_2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6e78000b32_2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4" name="Shape 54"/>
        <p:cNvGrpSpPr/>
        <p:nvPr/>
      </p:nvGrpSpPr>
      <p:grpSpPr>
        <a:xfrm>
          <a:off x="0" y="0"/>
          <a:ext cx="0" cy="0"/>
          <a:chOff x="0" y="0"/>
          <a:chExt cx="0" cy="0"/>
        </a:xfrm>
      </p:grpSpPr>
      <p:grpSp>
        <p:nvGrpSpPr>
          <p:cNvPr id="55" name="Google Shape;55;p14"/>
          <p:cNvGrpSpPr/>
          <p:nvPr/>
        </p:nvGrpSpPr>
        <p:grpSpPr>
          <a:xfrm>
            <a:off x="6098378" y="5"/>
            <a:ext cx="3045625" cy="2030570"/>
            <a:chOff x="6098378" y="5"/>
            <a:chExt cx="3045625" cy="2030570"/>
          </a:xfrm>
        </p:grpSpPr>
        <p:sp>
          <p:nvSpPr>
            <p:cNvPr id="56" name="Google Shape;56;p14"/>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p14"/>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62" name="Google Shape;62;p14"/>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63" name="Google Shape;63;p1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4" name="Shape 64"/>
        <p:cNvGrpSpPr/>
        <p:nvPr/>
      </p:nvGrpSpPr>
      <p:grpSpPr>
        <a:xfrm>
          <a:off x="0" y="0"/>
          <a:ext cx="0" cy="0"/>
          <a:chOff x="0" y="0"/>
          <a:chExt cx="0" cy="0"/>
        </a:xfrm>
      </p:grpSpPr>
      <p:grpSp>
        <p:nvGrpSpPr>
          <p:cNvPr id="65" name="Google Shape;65;p15"/>
          <p:cNvGrpSpPr/>
          <p:nvPr/>
        </p:nvGrpSpPr>
        <p:grpSpPr>
          <a:xfrm>
            <a:off x="6098378" y="5"/>
            <a:ext cx="3045625" cy="2030570"/>
            <a:chOff x="6098378" y="5"/>
            <a:chExt cx="3045625" cy="2030570"/>
          </a:xfrm>
        </p:grpSpPr>
        <p:sp>
          <p:nvSpPr>
            <p:cNvPr id="66" name="Google Shape;66;p1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15"/>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72" name="Google Shape;72;p1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grpSp>
        <p:nvGrpSpPr>
          <p:cNvPr id="74" name="Google Shape;74;p16"/>
          <p:cNvGrpSpPr/>
          <p:nvPr/>
        </p:nvGrpSpPr>
        <p:grpSpPr>
          <a:xfrm>
            <a:off x="0" y="3903669"/>
            <a:ext cx="9144000" cy="1239925"/>
            <a:chOff x="0" y="3903669"/>
            <a:chExt cx="9144000" cy="1239925"/>
          </a:xfrm>
        </p:grpSpPr>
        <p:sp>
          <p:nvSpPr>
            <p:cNvPr id="75" name="Google Shape;75;p16"/>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6"/>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1" name="Google Shape;81;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2" name="Google Shape;82;p1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3" name="Shape 83"/>
        <p:cNvGrpSpPr/>
        <p:nvPr/>
      </p:nvGrpSpPr>
      <p:grpSpPr>
        <a:xfrm>
          <a:off x="0" y="0"/>
          <a:ext cx="0" cy="0"/>
          <a:chOff x="0" y="0"/>
          <a:chExt cx="0" cy="0"/>
        </a:xfrm>
      </p:grpSpPr>
      <p:sp>
        <p:nvSpPr>
          <p:cNvPr id="84" name="Google Shape;84;p17"/>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5" name="Google Shape;85;p17"/>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6" name="Google Shape;86;p17"/>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7" name="Google Shape;87;p1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18"/>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0" name="Google Shape;90;p1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1" name="Shape 91"/>
        <p:cNvGrpSpPr/>
        <p:nvPr/>
      </p:nvGrpSpPr>
      <p:grpSpPr>
        <a:xfrm>
          <a:off x="0" y="0"/>
          <a:ext cx="0" cy="0"/>
          <a:chOff x="0" y="0"/>
          <a:chExt cx="0" cy="0"/>
        </a:xfrm>
      </p:grpSpPr>
      <p:sp>
        <p:nvSpPr>
          <p:cNvPr id="92" name="Google Shape;92;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3" name="Google Shape;93;p19"/>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4" name="Google Shape;94;p1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95" name="Shape 95"/>
        <p:cNvGrpSpPr/>
        <p:nvPr/>
      </p:nvGrpSpPr>
      <p:grpSpPr>
        <a:xfrm>
          <a:off x="0" y="0"/>
          <a:ext cx="0" cy="0"/>
          <a:chOff x="0" y="0"/>
          <a:chExt cx="0" cy="0"/>
        </a:xfrm>
      </p:grpSpPr>
      <p:grpSp>
        <p:nvGrpSpPr>
          <p:cNvPr id="96" name="Google Shape;96;p20"/>
          <p:cNvGrpSpPr/>
          <p:nvPr/>
        </p:nvGrpSpPr>
        <p:grpSpPr>
          <a:xfrm>
            <a:off x="6098378" y="5"/>
            <a:ext cx="3045625" cy="2030570"/>
            <a:chOff x="6098378" y="5"/>
            <a:chExt cx="3045625" cy="2030570"/>
          </a:xfrm>
        </p:grpSpPr>
        <p:sp>
          <p:nvSpPr>
            <p:cNvPr id="97" name="Google Shape;97;p20"/>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0"/>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0"/>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20"/>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03" name="Google Shape;103;p2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4" name="Shape 104"/>
        <p:cNvGrpSpPr/>
        <p:nvPr/>
      </p:nvGrpSpPr>
      <p:grpSpPr>
        <a:xfrm>
          <a:off x="0" y="0"/>
          <a:ext cx="0" cy="0"/>
          <a:chOff x="0" y="0"/>
          <a:chExt cx="0" cy="0"/>
        </a:xfrm>
      </p:grpSpPr>
      <p:sp>
        <p:nvSpPr>
          <p:cNvPr id="105" name="Google Shape;105;p21"/>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7" name="Google Shape;107;p21"/>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8" name="Google Shape;108;p21"/>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10" name="Google Shape;110;p2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22"/>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13" name="Google Shape;113;p2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14" name="Shape 114"/>
        <p:cNvGrpSpPr/>
        <p:nvPr/>
      </p:nvGrpSpPr>
      <p:grpSpPr>
        <a:xfrm>
          <a:off x="0" y="0"/>
          <a:ext cx="0" cy="0"/>
          <a:chOff x="0" y="0"/>
          <a:chExt cx="0" cy="0"/>
        </a:xfrm>
      </p:grpSpPr>
      <p:grpSp>
        <p:nvGrpSpPr>
          <p:cNvPr id="115" name="Google Shape;115;p23"/>
          <p:cNvGrpSpPr/>
          <p:nvPr/>
        </p:nvGrpSpPr>
        <p:grpSpPr>
          <a:xfrm>
            <a:off x="6098378" y="5"/>
            <a:ext cx="3045625" cy="2030570"/>
            <a:chOff x="6098378" y="5"/>
            <a:chExt cx="3045625" cy="2030570"/>
          </a:xfrm>
        </p:grpSpPr>
        <p:sp>
          <p:nvSpPr>
            <p:cNvPr id="116" name="Google Shape;116;p2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23"/>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122" name="Google Shape;122;p23"/>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123" name="Google Shape;123;p2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4" name="Shape 124"/>
        <p:cNvGrpSpPr/>
        <p:nvPr/>
      </p:nvGrpSpPr>
      <p:grpSpPr>
        <a:xfrm>
          <a:off x="0" y="0"/>
          <a:ext cx="0" cy="0"/>
          <a:chOff x="0" y="0"/>
          <a:chExt cx="0" cy="0"/>
        </a:xfrm>
      </p:grpSpPr>
      <p:sp>
        <p:nvSpPr>
          <p:cNvPr id="125" name="Google Shape;125;p2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52" name="Google Shape;52;p13"/>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53" name="Google Shape;53;p1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hyperlink" Target="http://www.youtube.com/watch?v=XI49uFm5HRE" TargetMode="Externa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hyperlink" Target="http://www.youtube.com/watch?v=gizihSJ63o4" TargetMode="Externa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9FBC"/>
            </a:gs>
            <a:gs pos="100000">
              <a:srgbClr val="E32E6B"/>
            </a:gs>
          </a:gsLst>
          <a:lin ang="5400012" scaled="0"/>
        </a:gradFill>
      </p:bgPr>
    </p:bg>
    <p:spTree>
      <p:nvGrpSpPr>
        <p:cNvPr id="129" name="Shape 129"/>
        <p:cNvGrpSpPr/>
        <p:nvPr/>
      </p:nvGrpSpPr>
      <p:grpSpPr>
        <a:xfrm>
          <a:off x="0" y="0"/>
          <a:ext cx="0" cy="0"/>
          <a:chOff x="0" y="0"/>
          <a:chExt cx="0" cy="0"/>
        </a:xfrm>
      </p:grpSpPr>
      <p:sp>
        <p:nvSpPr>
          <p:cNvPr id="130" name="Google Shape;130;p25"/>
          <p:cNvSpPr txBox="1"/>
          <p:nvPr/>
        </p:nvSpPr>
        <p:spPr>
          <a:xfrm>
            <a:off x="1401575" y="1064275"/>
            <a:ext cx="5271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200">
              <a:solidFill>
                <a:schemeClr val="dk1"/>
              </a:solidFill>
              <a:latin typeface="Lexend Light"/>
              <a:ea typeface="Lexend Light"/>
              <a:cs typeface="Lexend Light"/>
              <a:sym typeface="Lexend Light"/>
            </a:endParaRPr>
          </a:p>
        </p:txBody>
      </p:sp>
      <p:sp>
        <p:nvSpPr>
          <p:cNvPr id="131" name="Google Shape;131;p25"/>
          <p:cNvSpPr txBox="1"/>
          <p:nvPr>
            <p:ph type="ctrTitle"/>
          </p:nvPr>
        </p:nvSpPr>
        <p:spPr>
          <a:xfrm>
            <a:off x="631700" y="1311400"/>
            <a:ext cx="8222100" cy="159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en" sz="4380"/>
              <a:t>Chapter 3: </a:t>
            </a:r>
            <a:endParaRPr b="1" sz="4380"/>
          </a:p>
          <a:p>
            <a:pPr indent="0" lvl="0" marL="0" rtl="0" algn="l">
              <a:spcBef>
                <a:spcPts val="0"/>
              </a:spcBef>
              <a:spcAft>
                <a:spcPts val="0"/>
              </a:spcAft>
              <a:buSzPts val="990"/>
              <a:buNone/>
            </a:pPr>
            <a:r>
              <a:rPr b="1" lang="en" sz="4380"/>
              <a:t>Components of Robots as a System</a:t>
            </a:r>
            <a:endParaRPr b="1" sz="4380"/>
          </a:p>
        </p:txBody>
      </p:sp>
      <p:sp>
        <p:nvSpPr>
          <p:cNvPr id="132" name="Google Shape;132;p25"/>
          <p:cNvSpPr txBox="1"/>
          <p:nvPr>
            <p:ph idx="1" type="subTitle"/>
          </p:nvPr>
        </p:nvSpPr>
        <p:spPr>
          <a:xfrm>
            <a:off x="631700" y="3008825"/>
            <a:ext cx="3045300" cy="831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en" sz="4700">
                <a:solidFill>
                  <a:srgbClr val="C9DAF8"/>
                </a:solidFill>
                <a:latin typeface="Lexend"/>
                <a:ea typeface="Lexend"/>
                <a:cs typeface="Lexend"/>
                <a:sym typeface="Lexend"/>
              </a:rPr>
              <a:t>Part - 2</a:t>
            </a:r>
            <a:endParaRPr b="1" sz="4700">
              <a:solidFill>
                <a:srgbClr val="C9DAF8"/>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 Sensors in Robotics</a:t>
            </a:r>
            <a:endParaRPr b="1" sz="2900"/>
          </a:p>
        </p:txBody>
      </p:sp>
      <p:sp>
        <p:nvSpPr>
          <p:cNvPr id="138" name="Google Shape;138;p26"/>
          <p:cNvSpPr txBox="1"/>
          <p:nvPr>
            <p:ph idx="1" type="body"/>
          </p:nvPr>
        </p:nvSpPr>
        <p:spPr>
          <a:xfrm>
            <a:off x="311700" y="1113200"/>
            <a:ext cx="7158900" cy="3672300"/>
          </a:xfrm>
          <a:prstGeom prst="rect">
            <a:avLst/>
          </a:prstGeom>
        </p:spPr>
        <p:txBody>
          <a:bodyPr anchorCtr="0" anchor="t" bIns="91425" lIns="91425" spcFirstLastPara="1" rIns="91425" wrap="square" tIns="91425">
            <a:noAutofit/>
          </a:bodyPr>
          <a:lstStyle/>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Sensors process robot’s condition and environment to </a:t>
            </a:r>
            <a:r>
              <a:rPr lang="en" sz="1100">
                <a:solidFill>
                  <a:srgbClr val="000000"/>
                </a:solidFill>
                <a:latin typeface="Arial"/>
                <a:ea typeface="Arial"/>
                <a:cs typeface="Arial"/>
                <a:sym typeface="Arial"/>
              </a:rPr>
              <a:t>enable</a:t>
            </a:r>
            <a:r>
              <a:rPr lang="en" sz="1100">
                <a:solidFill>
                  <a:srgbClr val="000000"/>
                </a:solidFill>
                <a:latin typeface="Arial"/>
                <a:ea typeface="Arial"/>
                <a:cs typeface="Arial"/>
                <a:sym typeface="Arial"/>
              </a:rPr>
              <a:t> robot to </a:t>
            </a:r>
            <a:r>
              <a:rPr lang="en" sz="1100">
                <a:solidFill>
                  <a:srgbClr val="000000"/>
                </a:solidFill>
                <a:latin typeface="Arial"/>
                <a:ea typeface="Arial"/>
                <a:cs typeface="Arial"/>
                <a:sym typeface="Arial"/>
              </a:rPr>
              <a:t>perceive</a:t>
            </a:r>
            <a:r>
              <a:rPr lang="en" sz="1100">
                <a:solidFill>
                  <a:srgbClr val="000000"/>
                </a:solidFill>
                <a:latin typeface="Arial"/>
                <a:ea typeface="Arial"/>
                <a:cs typeface="Arial"/>
                <a:sym typeface="Arial"/>
              </a:rPr>
              <a:t> and interact.</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It collects data and information like human sensory organs.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900">
                <a:solidFill>
                  <a:srgbClr val="000000"/>
                </a:solidFill>
                <a:latin typeface="Arial"/>
                <a:ea typeface="Arial"/>
                <a:cs typeface="Arial"/>
                <a:sym typeface="Arial"/>
              </a:rPr>
              <a:t>Vision Sensor</a:t>
            </a:r>
            <a:endParaRPr b="1" sz="19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Captures </a:t>
            </a:r>
            <a:r>
              <a:rPr b="1" lang="en" sz="1100">
                <a:solidFill>
                  <a:srgbClr val="000000"/>
                </a:solidFill>
                <a:latin typeface="Arial"/>
                <a:ea typeface="Arial"/>
                <a:cs typeface="Arial"/>
                <a:sym typeface="Arial"/>
              </a:rPr>
              <a:t>visual information</a:t>
            </a:r>
            <a:r>
              <a:rPr lang="en" sz="1100">
                <a:solidFill>
                  <a:srgbClr val="000000"/>
                </a:solidFill>
                <a:latin typeface="Arial"/>
                <a:ea typeface="Arial"/>
                <a:cs typeface="Arial"/>
                <a:sym typeface="Arial"/>
              </a:rPr>
              <a:t> like a human eye</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Helps in:</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Object recognition</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Tracking &amp; navigation</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Visual feedback</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Example: </a:t>
            </a:r>
            <a:r>
              <a:rPr b="1" lang="en" sz="1100">
                <a:solidFill>
                  <a:srgbClr val="000000"/>
                </a:solidFill>
                <a:latin typeface="Arial"/>
                <a:ea typeface="Arial"/>
                <a:cs typeface="Arial"/>
                <a:sym typeface="Arial"/>
              </a:rPr>
              <a:t>Camera</a:t>
            </a:r>
            <a:r>
              <a:rPr lang="en" sz="1100">
                <a:solidFill>
                  <a:srgbClr val="000000"/>
                </a:solidFill>
                <a:latin typeface="Arial"/>
                <a:ea typeface="Arial"/>
                <a:cs typeface="Arial"/>
                <a:sym typeface="Arial"/>
              </a:rPr>
              <a:t> (RGB, Depth, Stereo, etc.)</a:t>
            </a:r>
            <a:endParaRPr b="1"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Uses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Image processing &amp; computer vision</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Deep learning for:</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Visual tracking</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Gesture-based interaction</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Scene understanding</a:t>
            </a:r>
            <a:endParaRPr b="1"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sz="1100">
              <a:solidFill>
                <a:srgbClr val="000000"/>
              </a:solidFill>
              <a:latin typeface="Arial"/>
              <a:ea typeface="Arial"/>
              <a:cs typeface="Arial"/>
              <a:sym typeface="Arial"/>
            </a:endParaRPr>
          </a:p>
        </p:txBody>
      </p:sp>
      <p:sp>
        <p:nvSpPr>
          <p:cNvPr id="139" name="Google Shape;139;p26"/>
          <p:cNvSpPr txBox="1"/>
          <p:nvPr/>
        </p:nvSpPr>
        <p:spPr>
          <a:xfrm>
            <a:off x="4245250" y="2811075"/>
            <a:ext cx="4381800" cy="20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Example: Microsoft Kinect</a:t>
            </a:r>
            <a:endParaRPr b="1" sz="1100"/>
          </a:p>
          <a:p>
            <a:pPr indent="-298450" lvl="0" marL="457200" rtl="0" algn="l">
              <a:lnSpc>
                <a:spcPct val="115000"/>
              </a:lnSpc>
              <a:spcBef>
                <a:spcPts val="1200"/>
              </a:spcBef>
              <a:spcAft>
                <a:spcPts val="0"/>
              </a:spcAft>
              <a:buSzPts val="1100"/>
              <a:buChar char="●"/>
            </a:pPr>
            <a:r>
              <a:rPr lang="en" sz="1100"/>
              <a:t>Combines:</a:t>
            </a:r>
            <a:endParaRPr sz="1100"/>
          </a:p>
          <a:p>
            <a:pPr indent="-298450" lvl="1" marL="914400" rtl="0" algn="l">
              <a:lnSpc>
                <a:spcPct val="115000"/>
              </a:lnSpc>
              <a:spcBef>
                <a:spcPts val="0"/>
              </a:spcBef>
              <a:spcAft>
                <a:spcPts val="0"/>
              </a:spcAft>
              <a:buSzPts val="1100"/>
              <a:buChar char="○"/>
            </a:pPr>
            <a:r>
              <a:rPr b="1" lang="en" sz="1100"/>
              <a:t>RGB camera</a:t>
            </a:r>
            <a:r>
              <a:rPr lang="en" sz="1100"/>
              <a:t> – captures color images</a:t>
            </a:r>
            <a:endParaRPr sz="1100"/>
          </a:p>
          <a:p>
            <a:pPr indent="-298450" lvl="1" marL="914400" rtl="0" algn="l">
              <a:lnSpc>
                <a:spcPct val="115000"/>
              </a:lnSpc>
              <a:spcBef>
                <a:spcPts val="0"/>
              </a:spcBef>
              <a:spcAft>
                <a:spcPts val="0"/>
              </a:spcAft>
              <a:buSzPts val="1100"/>
              <a:buChar char="○"/>
            </a:pPr>
            <a:r>
              <a:rPr b="1" lang="en" sz="1100"/>
              <a:t>Infrared projector</a:t>
            </a:r>
            <a:r>
              <a:rPr lang="en" sz="1100"/>
              <a:t> – for depth sensing</a:t>
            </a:r>
            <a:endParaRPr sz="1100"/>
          </a:p>
          <a:p>
            <a:pPr indent="-298450" lvl="1" marL="914400" rtl="0" algn="l">
              <a:lnSpc>
                <a:spcPct val="115000"/>
              </a:lnSpc>
              <a:spcBef>
                <a:spcPts val="0"/>
              </a:spcBef>
              <a:spcAft>
                <a:spcPts val="0"/>
              </a:spcAft>
              <a:buSzPts val="1100"/>
              <a:buChar char="○"/>
            </a:pPr>
            <a:r>
              <a:rPr b="1" lang="en" sz="1100"/>
              <a:t>Depth sensor</a:t>
            </a:r>
            <a:r>
              <a:rPr lang="en" sz="1100"/>
              <a:t> – measures distance of each pixel</a:t>
            </a:r>
            <a:endParaRPr sz="1100"/>
          </a:p>
          <a:p>
            <a:pPr indent="-298450" lvl="0" marL="457200" rtl="0" algn="l">
              <a:lnSpc>
                <a:spcPct val="115000"/>
              </a:lnSpc>
              <a:spcBef>
                <a:spcPts val="0"/>
              </a:spcBef>
              <a:spcAft>
                <a:spcPts val="0"/>
              </a:spcAft>
              <a:buSzPts val="1100"/>
              <a:buChar char="●"/>
            </a:pPr>
            <a:r>
              <a:rPr lang="en" sz="1100"/>
              <a:t>Creates a </a:t>
            </a:r>
            <a:r>
              <a:rPr b="1" lang="en" sz="1100"/>
              <a:t>3D map</a:t>
            </a:r>
            <a:r>
              <a:rPr lang="en" sz="1100"/>
              <a:t> of environment</a:t>
            </a:r>
            <a:endParaRPr sz="1100"/>
          </a:p>
          <a:p>
            <a:pPr indent="-298450" lvl="0" marL="457200" rtl="0" algn="l">
              <a:lnSpc>
                <a:spcPct val="115000"/>
              </a:lnSpc>
              <a:spcBef>
                <a:spcPts val="0"/>
              </a:spcBef>
              <a:spcAft>
                <a:spcPts val="0"/>
              </a:spcAft>
              <a:buSzPts val="1100"/>
              <a:buChar char="●"/>
            </a:pPr>
            <a:r>
              <a:rPr lang="en" sz="1100"/>
              <a:t>Enables:</a:t>
            </a:r>
            <a:endParaRPr sz="1100"/>
          </a:p>
          <a:p>
            <a:pPr indent="-298450" lvl="1" marL="914400" rtl="0" algn="l">
              <a:lnSpc>
                <a:spcPct val="115000"/>
              </a:lnSpc>
              <a:spcBef>
                <a:spcPts val="0"/>
              </a:spcBef>
              <a:spcAft>
                <a:spcPts val="0"/>
              </a:spcAft>
              <a:buSzPts val="1100"/>
              <a:buChar char="○"/>
            </a:pPr>
            <a:r>
              <a:rPr lang="en" sz="1100"/>
              <a:t>Estimating </a:t>
            </a:r>
            <a:r>
              <a:rPr b="1" lang="en" sz="1100"/>
              <a:t>size, position, shape</a:t>
            </a:r>
            <a:endParaRPr b="1" sz="1100"/>
          </a:p>
          <a:p>
            <a:pPr indent="-298450" lvl="1" marL="914400" rtl="0" algn="l">
              <a:lnSpc>
                <a:spcPct val="115000"/>
              </a:lnSpc>
              <a:spcBef>
                <a:spcPts val="0"/>
              </a:spcBef>
              <a:spcAft>
                <a:spcPts val="0"/>
              </a:spcAft>
              <a:buSzPts val="1100"/>
              <a:buChar char="○"/>
            </a:pPr>
            <a:r>
              <a:rPr b="1" lang="en" sz="1100"/>
              <a:t>Obstacle detection</a:t>
            </a:r>
            <a:r>
              <a:rPr lang="en" sz="1100"/>
              <a:t> &amp; </a:t>
            </a:r>
            <a:r>
              <a:rPr b="1" lang="en" sz="1100"/>
              <a:t>gesture recognition</a:t>
            </a:r>
            <a:endParaRPr sz="1800">
              <a:solidFill>
                <a:schemeClr val="dk2"/>
              </a:solidFill>
              <a:latin typeface="Roboto"/>
              <a:ea typeface="Roboto"/>
              <a:cs typeface="Roboto"/>
              <a:sym typeface="Roboto"/>
            </a:endParaRPr>
          </a:p>
        </p:txBody>
      </p:sp>
      <p:pic>
        <p:nvPicPr>
          <p:cNvPr id="140" name="Google Shape;140;p26"/>
          <p:cNvPicPr preferRelativeResize="0"/>
          <p:nvPr/>
        </p:nvPicPr>
        <p:blipFill>
          <a:blip r:embed="rId3">
            <a:alphaModFix/>
          </a:blip>
          <a:stretch>
            <a:fillRect/>
          </a:stretch>
        </p:blipFill>
        <p:spPr>
          <a:xfrm>
            <a:off x="6854525" y="1254888"/>
            <a:ext cx="1885950" cy="2085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 Sensors in Robotics</a:t>
            </a:r>
            <a:endParaRPr b="1" sz="2900"/>
          </a:p>
        </p:txBody>
      </p:sp>
      <p:sp>
        <p:nvSpPr>
          <p:cNvPr id="146" name="Google Shape;146;p27"/>
          <p:cNvSpPr txBox="1"/>
          <p:nvPr>
            <p:ph idx="1" type="body"/>
          </p:nvPr>
        </p:nvSpPr>
        <p:spPr>
          <a:xfrm>
            <a:off x="311700" y="1113200"/>
            <a:ext cx="7158900" cy="3672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900">
                <a:solidFill>
                  <a:srgbClr val="000000"/>
                </a:solidFill>
                <a:latin typeface="Arial"/>
                <a:ea typeface="Arial"/>
                <a:cs typeface="Arial"/>
                <a:sym typeface="Arial"/>
              </a:rPr>
              <a:t>Tactile</a:t>
            </a:r>
            <a:r>
              <a:rPr b="1" lang="en" sz="1900">
                <a:solidFill>
                  <a:srgbClr val="000000"/>
                </a:solidFill>
                <a:latin typeface="Arial"/>
                <a:ea typeface="Arial"/>
                <a:cs typeface="Arial"/>
                <a:sym typeface="Arial"/>
              </a:rPr>
              <a:t> </a:t>
            </a:r>
            <a:r>
              <a:rPr b="1" lang="en" sz="1900">
                <a:solidFill>
                  <a:srgbClr val="000000"/>
                </a:solidFill>
                <a:latin typeface="Arial"/>
                <a:ea typeface="Arial"/>
                <a:cs typeface="Arial"/>
                <a:sym typeface="Arial"/>
              </a:rPr>
              <a:t>Sensor</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What is a Tactile Sensor?</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Detects </a:t>
            </a:r>
            <a:r>
              <a:rPr b="1" lang="en" sz="1100">
                <a:solidFill>
                  <a:srgbClr val="000000"/>
                </a:solidFill>
                <a:latin typeface="Arial"/>
                <a:ea typeface="Arial"/>
                <a:cs typeface="Arial"/>
                <a:sym typeface="Arial"/>
              </a:rPr>
              <a:t>physical contact</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pressure</a:t>
            </a:r>
            <a:r>
              <a:rPr lang="en" sz="1100">
                <a:solidFill>
                  <a:srgbClr val="000000"/>
                </a:solidFill>
                <a:latin typeface="Arial"/>
                <a:ea typeface="Arial"/>
                <a:cs typeface="Arial"/>
                <a:sym typeface="Arial"/>
              </a:rPr>
              <a:t>, or </a:t>
            </a:r>
            <a:r>
              <a:rPr b="1" lang="en" sz="1100">
                <a:solidFill>
                  <a:srgbClr val="000000"/>
                </a:solidFill>
                <a:latin typeface="Arial"/>
                <a:ea typeface="Arial"/>
                <a:cs typeface="Arial"/>
                <a:sym typeface="Arial"/>
              </a:rPr>
              <a:t>force</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Mimics the human sense of </a:t>
            </a:r>
            <a:r>
              <a:rPr b="1" lang="en" sz="1100">
                <a:solidFill>
                  <a:srgbClr val="000000"/>
                </a:solidFill>
                <a:latin typeface="Arial"/>
                <a:ea typeface="Arial"/>
                <a:cs typeface="Arial"/>
                <a:sym typeface="Arial"/>
              </a:rPr>
              <a:t>touch</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Key for:</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Object manipulation</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Force control</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Grasping</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Human-robot interaction</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Application in Robotics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Mounted on robot arms or end effectors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Adjusts </a:t>
            </a:r>
            <a:r>
              <a:rPr b="1" lang="en" sz="1100">
                <a:solidFill>
                  <a:srgbClr val="000000"/>
                </a:solidFill>
                <a:latin typeface="Arial"/>
                <a:ea typeface="Arial"/>
                <a:cs typeface="Arial"/>
                <a:sym typeface="Arial"/>
              </a:rPr>
              <a:t>grip strength</a:t>
            </a:r>
            <a:r>
              <a:rPr lang="en" sz="1100">
                <a:solidFill>
                  <a:srgbClr val="000000"/>
                </a:solidFill>
                <a:latin typeface="Arial"/>
                <a:ea typeface="Arial"/>
                <a:cs typeface="Arial"/>
                <a:sym typeface="Arial"/>
              </a:rPr>
              <a:t> during object handling</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Detects: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Successful grasp</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Slipping or unexpected forces</a:t>
            </a:r>
            <a:endParaRPr b="1"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sz="1100">
              <a:solidFill>
                <a:srgbClr val="000000"/>
              </a:solidFill>
              <a:latin typeface="Arial"/>
              <a:ea typeface="Arial"/>
              <a:cs typeface="Arial"/>
              <a:sym typeface="Arial"/>
            </a:endParaRPr>
          </a:p>
        </p:txBody>
      </p:sp>
      <p:sp>
        <p:nvSpPr>
          <p:cNvPr id="147" name="Google Shape;147;p27"/>
          <p:cNvSpPr txBox="1"/>
          <p:nvPr/>
        </p:nvSpPr>
        <p:spPr>
          <a:xfrm>
            <a:off x="4252175" y="2879525"/>
            <a:ext cx="4381800" cy="20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Example: Pressure-Sensitive Mat</a:t>
            </a:r>
            <a:endParaRPr b="1" sz="1100"/>
          </a:p>
          <a:p>
            <a:pPr indent="-298450" lvl="0" marL="457200" rtl="0" algn="l">
              <a:lnSpc>
                <a:spcPct val="115000"/>
              </a:lnSpc>
              <a:spcBef>
                <a:spcPts val="1200"/>
              </a:spcBef>
              <a:spcAft>
                <a:spcPts val="0"/>
              </a:spcAft>
              <a:buSzPts val="1100"/>
              <a:buChar char="●"/>
            </a:pPr>
            <a:r>
              <a:rPr lang="en" sz="1100"/>
              <a:t>Made of sensor arrays using:</a:t>
            </a:r>
            <a:endParaRPr sz="1100"/>
          </a:p>
          <a:p>
            <a:pPr indent="-298450" lvl="1" marL="914400" rtl="0" algn="l">
              <a:lnSpc>
                <a:spcPct val="115000"/>
              </a:lnSpc>
              <a:spcBef>
                <a:spcPts val="0"/>
              </a:spcBef>
              <a:spcAft>
                <a:spcPts val="0"/>
              </a:spcAft>
              <a:buSzPts val="1100"/>
              <a:buChar char="○"/>
            </a:pPr>
            <a:r>
              <a:rPr b="1" lang="en" sz="1100"/>
              <a:t>Piezoresistive</a:t>
            </a:r>
            <a:endParaRPr b="1" sz="1100"/>
          </a:p>
          <a:p>
            <a:pPr indent="-298450" lvl="1" marL="914400" rtl="0" algn="l">
              <a:lnSpc>
                <a:spcPct val="115000"/>
              </a:lnSpc>
              <a:spcBef>
                <a:spcPts val="0"/>
              </a:spcBef>
              <a:spcAft>
                <a:spcPts val="0"/>
              </a:spcAft>
              <a:buSzPts val="1100"/>
              <a:buChar char="○"/>
            </a:pPr>
            <a:r>
              <a:rPr b="1" lang="en" sz="1100"/>
              <a:t>Capacitive</a:t>
            </a:r>
            <a:endParaRPr b="1" sz="1100"/>
          </a:p>
          <a:p>
            <a:pPr indent="-298450" lvl="1" marL="914400" rtl="0" algn="l">
              <a:lnSpc>
                <a:spcPct val="115000"/>
              </a:lnSpc>
              <a:spcBef>
                <a:spcPts val="0"/>
              </a:spcBef>
              <a:spcAft>
                <a:spcPts val="0"/>
              </a:spcAft>
              <a:buSzPts val="1100"/>
              <a:buChar char="○"/>
            </a:pPr>
            <a:r>
              <a:rPr b="1" lang="en" sz="1100"/>
              <a:t>Piezoelectric</a:t>
            </a:r>
            <a:r>
              <a:rPr lang="en" sz="1100"/>
              <a:t> technologies</a:t>
            </a:r>
            <a:endParaRPr sz="1100"/>
          </a:p>
          <a:p>
            <a:pPr indent="-298450" lvl="0" marL="457200" rtl="0" algn="l">
              <a:lnSpc>
                <a:spcPct val="115000"/>
              </a:lnSpc>
              <a:spcBef>
                <a:spcPts val="0"/>
              </a:spcBef>
              <a:spcAft>
                <a:spcPts val="0"/>
              </a:spcAft>
              <a:buSzPts val="1100"/>
              <a:buChar char="●"/>
            </a:pPr>
            <a:r>
              <a:rPr lang="en" sz="1100"/>
              <a:t>Detects:</a:t>
            </a:r>
            <a:endParaRPr sz="1100"/>
          </a:p>
          <a:p>
            <a:pPr indent="-298450" lvl="1" marL="914400" rtl="0" algn="l">
              <a:lnSpc>
                <a:spcPct val="115000"/>
              </a:lnSpc>
              <a:spcBef>
                <a:spcPts val="0"/>
              </a:spcBef>
              <a:spcAft>
                <a:spcPts val="0"/>
              </a:spcAft>
              <a:buSzPts val="1100"/>
              <a:buChar char="○"/>
            </a:pPr>
            <a:r>
              <a:rPr b="1" lang="en" sz="1100"/>
              <a:t>Pressure magnitude</a:t>
            </a:r>
            <a:endParaRPr b="1" sz="1100"/>
          </a:p>
          <a:p>
            <a:pPr indent="-298450" lvl="1" marL="914400" rtl="0" algn="l">
              <a:lnSpc>
                <a:spcPct val="115000"/>
              </a:lnSpc>
              <a:spcBef>
                <a:spcPts val="0"/>
              </a:spcBef>
              <a:spcAft>
                <a:spcPts val="0"/>
              </a:spcAft>
              <a:buSzPts val="1100"/>
              <a:buChar char="○"/>
            </a:pPr>
            <a:r>
              <a:rPr b="1" lang="en" sz="1100"/>
              <a:t>For</a:t>
            </a:r>
            <a:r>
              <a:rPr b="1" lang="en" sz="1100"/>
              <a:t>c</a:t>
            </a:r>
            <a:r>
              <a:rPr b="1" lang="en" sz="1100"/>
              <a:t>e distribution</a:t>
            </a:r>
            <a:endParaRPr b="1" sz="1100"/>
          </a:p>
          <a:p>
            <a:pPr indent="-298450" lvl="1" marL="914400" rtl="0" algn="l">
              <a:lnSpc>
                <a:spcPct val="115000"/>
              </a:lnSpc>
              <a:spcBef>
                <a:spcPts val="0"/>
              </a:spcBef>
              <a:spcAft>
                <a:spcPts val="0"/>
              </a:spcAft>
              <a:buSzPts val="1100"/>
              <a:buChar char="○"/>
            </a:pPr>
            <a:r>
              <a:rPr b="1" lang="en" sz="1100"/>
              <a:t>Contact location</a:t>
            </a:r>
            <a:endParaRPr b="1" sz="1100"/>
          </a:p>
        </p:txBody>
      </p:sp>
      <p:pic>
        <p:nvPicPr>
          <p:cNvPr id="148" name="Google Shape;148;p27"/>
          <p:cNvPicPr preferRelativeResize="0"/>
          <p:nvPr/>
        </p:nvPicPr>
        <p:blipFill>
          <a:blip r:embed="rId3">
            <a:alphaModFix/>
          </a:blip>
          <a:stretch>
            <a:fillRect/>
          </a:stretch>
        </p:blipFill>
        <p:spPr>
          <a:xfrm>
            <a:off x="4322342" y="91300"/>
            <a:ext cx="4591369" cy="2879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 Sensors in Robotics</a:t>
            </a:r>
            <a:endParaRPr b="1" sz="2900"/>
          </a:p>
        </p:txBody>
      </p:sp>
      <p:sp>
        <p:nvSpPr>
          <p:cNvPr id="154" name="Google Shape;154;p28"/>
          <p:cNvSpPr txBox="1"/>
          <p:nvPr>
            <p:ph idx="1" type="body"/>
          </p:nvPr>
        </p:nvSpPr>
        <p:spPr>
          <a:xfrm>
            <a:off x="311700" y="1113200"/>
            <a:ext cx="7158900" cy="3672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900">
                <a:solidFill>
                  <a:srgbClr val="000000"/>
                </a:solidFill>
                <a:latin typeface="Arial"/>
                <a:ea typeface="Arial"/>
                <a:cs typeface="Arial"/>
                <a:sym typeface="Arial"/>
              </a:rPr>
              <a:t>Temperature Sensor</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What is a Temperature Sensor?</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Measures </a:t>
            </a:r>
            <a:r>
              <a:rPr b="1" lang="en" sz="1100">
                <a:solidFill>
                  <a:srgbClr val="000000"/>
                </a:solidFill>
                <a:latin typeface="Arial"/>
                <a:ea typeface="Arial"/>
                <a:cs typeface="Arial"/>
                <a:sym typeface="Arial"/>
              </a:rPr>
              <a:t>temperature of surroundings or objects</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Enables: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Thermal monitoring</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Safety &amp; process control</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Environmental sensing</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Heat management</a:t>
            </a:r>
            <a:br>
              <a:rPr b="1"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Applications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Industrial robots</a:t>
            </a:r>
            <a:r>
              <a:rPr lang="en" sz="1100">
                <a:solidFill>
                  <a:srgbClr val="000000"/>
                </a:solidFill>
                <a:latin typeface="Arial"/>
                <a:ea typeface="Arial"/>
                <a:cs typeface="Arial"/>
                <a:sym typeface="Arial"/>
              </a:rPr>
              <a:t>: Prevent overheating</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Environmental robots</a:t>
            </a:r>
            <a:r>
              <a:rPr lang="en" sz="1100">
                <a:solidFill>
                  <a:srgbClr val="000000"/>
                </a:solidFill>
                <a:latin typeface="Arial"/>
                <a:ea typeface="Arial"/>
                <a:cs typeface="Arial"/>
                <a:sym typeface="Arial"/>
              </a:rPr>
              <a:t>: Ambient temp monitoring</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Smart robots</a:t>
            </a:r>
            <a:r>
              <a:rPr lang="en" sz="1100">
                <a:solidFill>
                  <a:srgbClr val="000000"/>
                </a:solidFill>
                <a:latin typeface="Arial"/>
                <a:ea typeface="Arial"/>
                <a:cs typeface="Arial"/>
                <a:sym typeface="Arial"/>
              </a:rPr>
              <a:t>: Adjust actions based on thermal data</a:t>
            </a:r>
            <a:endParaRPr b="1"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sz="1100">
              <a:solidFill>
                <a:srgbClr val="000000"/>
              </a:solidFill>
              <a:latin typeface="Arial"/>
              <a:ea typeface="Arial"/>
              <a:cs typeface="Arial"/>
              <a:sym typeface="Arial"/>
            </a:endParaRPr>
          </a:p>
        </p:txBody>
      </p:sp>
      <p:sp>
        <p:nvSpPr>
          <p:cNvPr id="155" name="Google Shape;155;p28"/>
          <p:cNvSpPr txBox="1"/>
          <p:nvPr/>
        </p:nvSpPr>
        <p:spPr>
          <a:xfrm>
            <a:off x="4252175" y="2879525"/>
            <a:ext cx="4381800" cy="194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Types</a:t>
            </a:r>
            <a:endParaRPr b="1" sz="1100"/>
          </a:p>
          <a:p>
            <a:pPr indent="0" lvl="0" marL="0" rtl="0" algn="l">
              <a:lnSpc>
                <a:spcPct val="115000"/>
              </a:lnSpc>
              <a:spcBef>
                <a:spcPts val="1200"/>
              </a:spcBef>
              <a:spcAft>
                <a:spcPts val="0"/>
              </a:spcAft>
              <a:buNone/>
            </a:pPr>
            <a:r>
              <a:rPr b="1" lang="en" sz="1100"/>
              <a:t>1. Thermocouple</a:t>
            </a:r>
            <a:endParaRPr i="1" sz="1100"/>
          </a:p>
          <a:p>
            <a:pPr indent="0" lvl="0" marL="0" rtl="0" algn="l">
              <a:lnSpc>
                <a:spcPct val="115000"/>
              </a:lnSpc>
              <a:spcBef>
                <a:spcPts val="1200"/>
              </a:spcBef>
              <a:spcAft>
                <a:spcPts val="0"/>
              </a:spcAft>
              <a:buNone/>
            </a:pPr>
            <a:r>
              <a:rPr b="1" lang="en" sz="1100"/>
              <a:t>2. RTD (Resistance Temperature Detector)</a:t>
            </a:r>
            <a:endParaRPr i="1" sz="1100"/>
          </a:p>
          <a:p>
            <a:pPr indent="0" lvl="0" marL="0" rtl="0" algn="l">
              <a:lnSpc>
                <a:spcPct val="115000"/>
              </a:lnSpc>
              <a:spcBef>
                <a:spcPts val="1200"/>
              </a:spcBef>
              <a:spcAft>
                <a:spcPts val="0"/>
              </a:spcAft>
              <a:buNone/>
            </a:pPr>
            <a:r>
              <a:rPr b="1" lang="en" sz="1100"/>
              <a:t>3. Others</a:t>
            </a:r>
            <a:endParaRPr b="1" sz="1100"/>
          </a:p>
          <a:p>
            <a:pPr indent="-298450" lvl="0" marL="457200" rtl="0" algn="l">
              <a:lnSpc>
                <a:spcPct val="115000"/>
              </a:lnSpc>
              <a:spcBef>
                <a:spcPts val="1200"/>
              </a:spcBef>
              <a:spcAft>
                <a:spcPts val="0"/>
              </a:spcAft>
              <a:buSzPts val="1100"/>
              <a:buChar char="●"/>
            </a:pPr>
            <a:r>
              <a:rPr b="1" lang="en" sz="1100"/>
              <a:t>Thermistor</a:t>
            </a:r>
            <a:r>
              <a:rPr lang="en" sz="1100"/>
              <a:t>: Sensitive to small temp changes</a:t>
            </a:r>
            <a:endParaRPr sz="1100"/>
          </a:p>
          <a:p>
            <a:pPr indent="-298450" lvl="0" marL="457200" rtl="0" algn="l">
              <a:lnSpc>
                <a:spcPct val="115000"/>
              </a:lnSpc>
              <a:spcBef>
                <a:spcPts val="0"/>
              </a:spcBef>
              <a:spcAft>
                <a:spcPts val="0"/>
              </a:spcAft>
              <a:buSzPts val="1100"/>
              <a:buChar char="●"/>
            </a:pPr>
            <a:r>
              <a:rPr b="1" lang="en" sz="1100"/>
              <a:t>Infrared Sensor</a:t>
            </a:r>
            <a:r>
              <a:rPr lang="en" sz="1100"/>
              <a:t>: Detects IR radiation, non-contact</a:t>
            </a:r>
            <a:endParaRPr b="1" sz="1100"/>
          </a:p>
        </p:txBody>
      </p:sp>
      <p:pic>
        <p:nvPicPr>
          <p:cNvPr id="156" name="Google Shape;156;p28"/>
          <p:cNvPicPr preferRelativeResize="0"/>
          <p:nvPr/>
        </p:nvPicPr>
        <p:blipFill>
          <a:blip r:embed="rId3">
            <a:alphaModFix/>
          </a:blip>
          <a:stretch>
            <a:fillRect/>
          </a:stretch>
        </p:blipFill>
        <p:spPr>
          <a:xfrm>
            <a:off x="4427300" y="327900"/>
            <a:ext cx="4260302" cy="23964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 Sensors in Robotics</a:t>
            </a:r>
            <a:endParaRPr b="1" sz="2900"/>
          </a:p>
        </p:txBody>
      </p:sp>
      <p:sp>
        <p:nvSpPr>
          <p:cNvPr id="162" name="Google Shape;162;p29"/>
          <p:cNvSpPr txBox="1"/>
          <p:nvPr>
            <p:ph idx="1" type="body"/>
          </p:nvPr>
        </p:nvSpPr>
        <p:spPr>
          <a:xfrm>
            <a:off x="311700" y="1113200"/>
            <a:ext cx="7158900" cy="3672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900">
                <a:solidFill>
                  <a:srgbClr val="000000"/>
                </a:solidFill>
                <a:latin typeface="Arial"/>
                <a:ea typeface="Arial"/>
                <a:cs typeface="Arial"/>
                <a:sym typeface="Arial"/>
              </a:rPr>
              <a:t>Range and Proximity Detection </a:t>
            </a:r>
            <a:r>
              <a:rPr b="1" lang="en" sz="1900">
                <a:solidFill>
                  <a:srgbClr val="000000"/>
                </a:solidFill>
                <a:latin typeface="Arial"/>
                <a:ea typeface="Arial"/>
                <a:cs typeface="Arial"/>
                <a:sym typeface="Arial"/>
              </a:rPr>
              <a:t>Sensor</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What is a Range and Proximity Detection Sensor?</a:t>
            </a:r>
            <a:endParaRPr b="1"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Measure </a:t>
            </a:r>
            <a:r>
              <a:rPr b="1" lang="en" sz="1100">
                <a:solidFill>
                  <a:srgbClr val="000000"/>
                </a:solidFill>
                <a:latin typeface="Arial"/>
                <a:ea typeface="Arial"/>
                <a:cs typeface="Arial"/>
                <a:sym typeface="Arial"/>
              </a:rPr>
              <a:t>distance</a:t>
            </a:r>
            <a:r>
              <a:rPr lang="en" sz="1100">
                <a:solidFill>
                  <a:srgbClr val="000000"/>
                </a:solidFill>
                <a:latin typeface="Arial"/>
                <a:ea typeface="Arial"/>
                <a:cs typeface="Arial"/>
                <a:sym typeface="Arial"/>
              </a:rPr>
              <a:t> between robot and nearby objects</a:t>
            </a:r>
            <a:endParaRPr sz="1100">
              <a:solidFill>
                <a:srgbClr val="000000"/>
              </a:solidFill>
              <a:latin typeface="Arial"/>
              <a:ea typeface="Arial"/>
              <a:cs typeface="Arial"/>
              <a:sym typeface="Arial"/>
            </a:endParaRPr>
          </a:p>
          <a:p>
            <a:pPr indent="-228600" lvl="0" marL="457200" rtl="0" algn="l">
              <a:spcBef>
                <a:spcPts val="1200"/>
              </a:spcBef>
              <a:spcAft>
                <a:spcPts val="0"/>
              </a:spcAft>
              <a:buNone/>
            </a:pPr>
            <a:r>
              <a:rPr lang="en" sz="1100">
                <a:solidFill>
                  <a:srgbClr val="000000"/>
                </a:solidFill>
                <a:latin typeface="Arial"/>
                <a:ea typeface="Arial"/>
                <a:cs typeface="Arial"/>
                <a:sym typeface="Arial"/>
              </a:rPr>
              <a:t>Enable:</a:t>
            </a:r>
            <a:endParaRPr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Obstacle detection</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Safe navigation</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Accurate positioning</a:t>
            </a:r>
            <a:endParaRPr b="1"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Applications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Obstacle avoidance</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Distance-based path planning</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Object detection for manipulation</a:t>
            </a:r>
            <a:endParaRPr b="1"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sz="1100">
              <a:solidFill>
                <a:srgbClr val="000000"/>
              </a:solidFill>
              <a:latin typeface="Arial"/>
              <a:ea typeface="Arial"/>
              <a:cs typeface="Arial"/>
              <a:sym typeface="Arial"/>
            </a:endParaRPr>
          </a:p>
        </p:txBody>
      </p:sp>
      <p:sp>
        <p:nvSpPr>
          <p:cNvPr id="163" name="Google Shape;163;p29"/>
          <p:cNvSpPr txBox="1"/>
          <p:nvPr/>
        </p:nvSpPr>
        <p:spPr>
          <a:xfrm>
            <a:off x="4058525" y="2571750"/>
            <a:ext cx="2785500" cy="226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Ultrasonic Sensors</a:t>
            </a:r>
            <a:endParaRPr b="1" sz="1100"/>
          </a:p>
          <a:p>
            <a:pPr indent="-298450" lvl="0" marL="457200" rtl="0" algn="l">
              <a:lnSpc>
                <a:spcPct val="115000"/>
              </a:lnSpc>
              <a:spcBef>
                <a:spcPts val="1200"/>
              </a:spcBef>
              <a:spcAft>
                <a:spcPts val="0"/>
              </a:spcAft>
              <a:buSzPts val="1100"/>
              <a:buChar char="●"/>
            </a:pPr>
            <a:r>
              <a:rPr lang="en" sz="1100"/>
              <a:t>Emit </a:t>
            </a:r>
            <a:r>
              <a:rPr b="1" lang="en" sz="1100"/>
              <a:t>high-frequency sound waves</a:t>
            </a:r>
            <a:endParaRPr b="1" sz="1100"/>
          </a:p>
          <a:p>
            <a:pPr indent="-298450" lvl="0" marL="457200" rtl="0" algn="l">
              <a:lnSpc>
                <a:spcPct val="115000"/>
              </a:lnSpc>
              <a:spcBef>
                <a:spcPts val="0"/>
              </a:spcBef>
              <a:spcAft>
                <a:spcPts val="0"/>
              </a:spcAft>
              <a:buSzPts val="1100"/>
              <a:buChar char="●"/>
            </a:pPr>
            <a:r>
              <a:rPr lang="en" sz="1100"/>
              <a:t>Measure </a:t>
            </a:r>
            <a:r>
              <a:rPr b="1" lang="en" sz="1100"/>
              <a:t>time of echo</a:t>
            </a:r>
            <a:r>
              <a:rPr lang="en" sz="1100"/>
              <a:t> to calculate distance</a:t>
            </a:r>
            <a:endParaRPr sz="1100"/>
          </a:p>
          <a:p>
            <a:pPr indent="-298450" lvl="0" marL="457200" rtl="0" algn="l">
              <a:lnSpc>
                <a:spcPct val="115000"/>
              </a:lnSpc>
              <a:spcBef>
                <a:spcPts val="0"/>
              </a:spcBef>
              <a:spcAft>
                <a:spcPts val="0"/>
              </a:spcAft>
              <a:buSzPts val="1100"/>
              <a:buChar char="●"/>
            </a:pPr>
            <a:r>
              <a:rPr lang="en" sz="1100"/>
              <a:t>✔ Effective in indoor navigation &amp; collision avoidance</a:t>
            </a:r>
            <a:endParaRPr sz="1100"/>
          </a:p>
          <a:p>
            <a:pPr indent="-298450" lvl="0" marL="457200" rtl="0" algn="l">
              <a:lnSpc>
                <a:spcPct val="115000"/>
              </a:lnSpc>
              <a:spcBef>
                <a:spcPts val="0"/>
              </a:spcBef>
              <a:spcAft>
                <a:spcPts val="0"/>
              </a:spcAft>
              <a:buSzPts val="1100"/>
              <a:buChar char="●"/>
            </a:pPr>
            <a:r>
              <a:rPr lang="en" sz="1100"/>
              <a:t>💡 </a:t>
            </a:r>
            <a:r>
              <a:rPr i="1" lang="en" sz="1100"/>
              <a:t>Example</a:t>
            </a:r>
            <a:r>
              <a:rPr lang="en" sz="1100"/>
              <a:t>: Robot detects obstacles by how fast the echo returns</a:t>
            </a:r>
            <a:endParaRPr b="1" sz="1100"/>
          </a:p>
        </p:txBody>
      </p:sp>
      <p:sp>
        <p:nvSpPr>
          <p:cNvPr id="164" name="Google Shape;164;p29"/>
          <p:cNvSpPr txBox="1"/>
          <p:nvPr/>
        </p:nvSpPr>
        <p:spPr>
          <a:xfrm>
            <a:off x="6564275" y="2571750"/>
            <a:ext cx="2546700" cy="20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 Infrared (IR) Sensors</a:t>
            </a:r>
            <a:endParaRPr b="1" sz="1100"/>
          </a:p>
          <a:p>
            <a:pPr indent="-298450" lvl="0" marL="457200" rtl="0" algn="l">
              <a:lnSpc>
                <a:spcPct val="115000"/>
              </a:lnSpc>
              <a:spcBef>
                <a:spcPts val="1200"/>
              </a:spcBef>
              <a:spcAft>
                <a:spcPts val="0"/>
              </a:spcAft>
              <a:buSzPts val="1100"/>
              <a:buChar char="●"/>
            </a:pPr>
            <a:r>
              <a:rPr lang="en" sz="1100"/>
              <a:t>Emit </a:t>
            </a:r>
            <a:r>
              <a:rPr b="1" lang="en" sz="1100"/>
              <a:t>infrared light</a:t>
            </a:r>
            <a:r>
              <a:rPr lang="en" sz="1100"/>
              <a:t>, detect </a:t>
            </a:r>
            <a:r>
              <a:rPr b="1" lang="en" sz="1100"/>
              <a:t>reflected intensity</a:t>
            </a:r>
            <a:endParaRPr b="1" sz="1100"/>
          </a:p>
          <a:p>
            <a:pPr indent="-298450" lvl="0" marL="457200" rtl="0" algn="l">
              <a:lnSpc>
                <a:spcPct val="115000"/>
              </a:lnSpc>
              <a:spcBef>
                <a:spcPts val="0"/>
              </a:spcBef>
              <a:spcAft>
                <a:spcPts val="0"/>
              </a:spcAft>
              <a:buSzPts val="1100"/>
              <a:buChar char="●"/>
            </a:pPr>
            <a:r>
              <a:rPr lang="en" sz="1100"/>
              <a:t>Stronger reflection = </a:t>
            </a:r>
            <a:r>
              <a:rPr b="1" lang="en" sz="1100"/>
              <a:t>closer object</a:t>
            </a:r>
            <a:endParaRPr b="1" sz="1100"/>
          </a:p>
          <a:p>
            <a:pPr indent="-298450" lvl="0" marL="457200" rtl="0" algn="l">
              <a:lnSpc>
                <a:spcPct val="115000"/>
              </a:lnSpc>
              <a:spcBef>
                <a:spcPts val="0"/>
              </a:spcBef>
              <a:spcAft>
                <a:spcPts val="0"/>
              </a:spcAft>
              <a:buSzPts val="1100"/>
              <a:buChar char="●"/>
            </a:pPr>
            <a:r>
              <a:rPr lang="en" sz="1100"/>
              <a:t>✔ Used in line following, wall following, object detection</a:t>
            </a:r>
            <a:endParaRPr sz="1100"/>
          </a:p>
          <a:p>
            <a:pPr indent="-298450" lvl="0" marL="457200" rtl="0" algn="l">
              <a:lnSpc>
                <a:spcPct val="115000"/>
              </a:lnSpc>
              <a:spcBef>
                <a:spcPts val="0"/>
              </a:spcBef>
              <a:spcAft>
                <a:spcPts val="0"/>
              </a:spcAft>
              <a:buSzPts val="1100"/>
              <a:buChar char="●"/>
            </a:pPr>
            <a:r>
              <a:rPr lang="en" sz="1100"/>
              <a:t>💡 </a:t>
            </a:r>
            <a:r>
              <a:rPr i="1" lang="en" sz="1100"/>
              <a:t>Example</a:t>
            </a:r>
            <a:r>
              <a:rPr lang="en" sz="1100"/>
              <a:t>: Robot uses IR sensor to follow maze walls</a:t>
            </a:r>
            <a:endParaRPr sz="1800">
              <a:solidFill>
                <a:schemeClr val="dk2"/>
              </a:solidFill>
              <a:latin typeface="Roboto"/>
              <a:ea typeface="Roboto"/>
              <a:cs typeface="Roboto"/>
              <a:sym typeface="Roboto"/>
            </a:endParaRPr>
          </a:p>
        </p:txBody>
      </p:sp>
      <p:pic>
        <p:nvPicPr>
          <p:cNvPr id="165" name="Google Shape;165;p29"/>
          <p:cNvPicPr preferRelativeResize="0"/>
          <p:nvPr/>
        </p:nvPicPr>
        <p:blipFill>
          <a:blip r:embed="rId3">
            <a:alphaModFix/>
          </a:blip>
          <a:stretch>
            <a:fillRect/>
          </a:stretch>
        </p:blipFill>
        <p:spPr>
          <a:xfrm>
            <a:off x="5585875" y="355100"/>
            <a:ext cx="2546700" cy="191001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 Sensors in Robotics</a:t>
            </a:r>
            <a:endParaRPr b="1" sz="2900"/>
          </a:p>
        </p:txBody>
      </p:sp>
      <p:sp>
        <p:nvSpPr>
          <p:cNvPr id="171" name="Google Shape;171;p30"/>
          <p:cNvSpPr txBox="1"/>
          <p:nvPr>
            <p:ph idx="1" type="body"/>
          </p:nvPr>
        </p:nvSpPr>
        <p:spPr>
          <a:xfrm>
            <a:off x="311700" y="1113200"/>
            <a:ext cx="5542500" cy="3672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900">
                <a:solidFill>
                  <a:srgbClr val="000000"/>
                </a:solidFill>
                <a:latin typeface="Arial"/>
                <a:ea typeface="Arial"/>
                <a:cs typeface="Arial"/>
                <a:sym typeface="Arial"/>
              </a:rPr>
              <a:t>Motion </a:t>
            </a:r>
            <a:r>
              <a:rPr b="1" lang="en" sz="1900">
                <a:solidFill>
                  <a:srgbClr val="000000"/>
                </a:solidFill>
                <a:latin typeface="Arial"/>
                <a:ea typeface="Arial"/>
                <a:cs typeface="Arial"/>
                <a:sym typeface="Arial"/>
              </a:rPr>
              <a:t>Sensor</a:t>
            </a:r>
            <a:endParaRPr b="1"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Motion sensors detect </a:t>
            </a:r>
            <a:r>
              <a:rPr b="1" lang="en" sz="1100">
                <a:solidFill>
                  <a:srgbClr val="000000"/>
                </a:solidFill>
                <a:latin typeface="Arial"/>
                <a:ea typeface="Arial"/>
                <a:cs typeface="Arial"/>
                <a:sym typeface="Arial"/>
              </a:rPr>
              <a:t>movement</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direction</a:t>
            </a:r>
            <a:r>
              <a:rPr lang="en" sz="1100">
                <a:solidFill>
                  <a:srgbClr val="000000"/>
                </a:solidFill>
                <a:latin typeface="Arial"/>
                <a:ea typeface="Arial"/>
                <a:cs typeface="Arial"/>
                <a:sym typeface="Arial"/>
              </a:rPr>
              <a:t>, or </a:t>
            </a:r>
            <a:r>
              <a:rPr b="1" lang="en" sz="1100">
                <a:solidFill>
                  <a:srgbClr val="000000"/>
                </a:solidFill>
                <a:latin typeface="Arial"/>
                <a:ea typeface="Arial"/>
                <a:cs typeface="Arial"/>
                <a:sym typeface="Arial"/>
              </a:rPr>
              <a:t>speed</a:t>
            </a:r>
            <a:r>
              <a:rPr lang="en" sz="1100">
                <a:solidFill>
                  <a:srgbClr val="000000"/>
                </a:solidFill>
                <a:latin typeface="Arial"/>
                <a:ea typeface="Arial"/>
                <a:cs typeface="Arial"/>
                <a:sym typeface="Arial"/>
              </a:rPr>
              <a:t> in the environment, enabling robots to respond to changes around them.</a:t>
            </a:r>
            <a:endParaRPr sz="1100">
              <a:solidFill>
                <a:srgbClr val="000000"/>
              </a:solidFill>
              <a:latin typeface="Arial"/>
              <a:ea typeface="Arial"/>
              <a:cs typeface="Arial"/>
              <a:sym typeface="Arial"/>
            </a:endParaRPr>
          </a:p>
          <a:p>
            <a:pPr indent="0" lvl="0" marL="0" rtl="0" algn="l">
              <a:spcBef>
                <a:spcPts val="1400"/>
              </a:spcBef>
              <a:spcAft>
                <a:spcPts val="0"/>
              </a:spcAft>
              <a:buNone/>
            </a:pPr>
            <a:r>
              <a:rPr b="1" lang="en" sz="1300">
                <a:solidFill>
                  <a:srgbClr val="000000"/>
                </a:solidFill>
                <a:latin typeface="Arial"/>
                <a:ea typeface="Arial"/>
                <a:cs typeface="Arial"/>
                <a:sym typeface="Arial"/>
              </a:rPr>
              <a:t>Types of Motion Sensors</a:t>
            </a:r>
            <a:endParaRPr b="1" sz="13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1. Passive InfraRed (PIR) Sensors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Detect </a:t>
            </a:r>
            <a:r>
              <a:rPr b="1" lang="en" sz="1100">
                <a:solidFill>
                  <a:srgbClr val="000000"/>
                </a:solidFill>
                <a:latin typeface="Arial"/>
                <a:ea typeface="Arial"/>
                <a:cs typeface="Arial"/>
                <a:sym typeface="Arial"/>
              </a:rPr>
              <a:t>infrared radiation</a:t>
            </a:r>
            <a:r>
              <a:rPr lang="en" sz="1100">
                <a:solidFill>
                  <a:srgbClr val="000000"/>
                </a:solidFill>
                <a:latin typeface="Arial"/>
                <a:ea typeface="Arial"/>
                <a:cs typeface="Arial"/>
                <a:sym typeface="Arial"/>
              </a:rPr>
              <a:t> emitted by warm objects (e.g., humans, animals)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Use </a:t>
            </a:r>
            <a:r>
              <a:rPr b="1" lang="en" sz="1100">
                <a:solidFill>
                  <a:srgbClr val="000000"/>
                </a:solidFill>
                <a:latin typeface="Arial"/>
                <a:ea typeface="Arial"/>
                <a:cs typeface="Arial"/>
                <a:sym typeface="Arial"/>
              </a:rPr>
              <a:t>pyroelectric sensors</a:t>
            </a:r>
            <a:r>
              <a:rPr lang="en" sz="1100">
                <a:solidFill>
                  <a:srgbClr val="000000"/>
                </a:solidFill>
                <a:latin typeface="Arial"/>
                <a:ea typeface="Arial"/>
                <a:cs typeface="Arial"/>
                <a:sym typeface="Arial"/>
              </a:rPr>
              <a:t> to sense body heat</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Example: Robot detects a person entering a room and reacts accordingly</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 Applications: Security, home automation, interactive robots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2. Optical Encoders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Measure </a:t>
            </a:r>
            <a:r>
              <a:rPr b="1" lang="en" sz="1100">
                <a:solidFill>
                  <a:srgbClr val="000000"/>
                </a:solidFill>
                <a:latin typeface="Arial"/>
                <a:ea typeface="Arial"/>
                <a:cs typeface="Arial"/>
                <a:sym typeface="Arial"/>
              </a:rPr>
              <a:t>position</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speed</a:t>
            </a:r>
            <a:r>
              <a:rPr lang="en" sz="1100">
                <a:solidFill>
                  <a:srgbClr val="000000"/>
                </a:solidFill>
                <a:latin typeface="Arial"/>
                <a:ea typeface="Arial"/>
                <a:cs typeface="Arial"/>
                <a:sym typeface="Arial"/>
              </a:rPr>
              <a:t>, or </a:t>
            </a:r>
            <a:r>
              <a:rPr b="1" lang="en" sz="1100">
                <a:solidFill>
                  <a:srgbClr val="000000"/>
                </a:solidFill>
                <a:latin typeface="Arial"/>
                <a:ea typeface="Arial"/>
                <a:cs typeface="Arial"/>
                <a:sym typeface="Arial"/>
              </a:rPr>
              <a:t>rotation direction</a:t>
            </a:r>
            <a:r>
              <a:rPr lang="en" sz="1100">
                <a:solidFill>
                  <a:srgbClr val="000000"/>
                </a:solidFill>
                <a:latin typeface="Arial"/>
                <a:ea typeface="Arial"/>
                <a:cs typeface="Arial"/>
                <a:sym typeface="Arial"/>
              </a:rPr>
              <a:t> of motors/joints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Components: </a:t>
            </a:r>
            <a:r>
              <a:rPr b="1" lang="en" sz="1100">
                <a:solidFill>
                  <a:srgbClr val="000000"/>
                </a:solidFill>
                <a:latin typeface="Arial"/>
                <a:ea typeface="Arial"/>
                <a:cs typeface="Arial"/>
                <a:sym typeface="Arial"/>
              </a:rPr>
              <a:t>Light source + slotted disk + photodetector</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Example: Robot arm uses encoders for </a:t>
            </a:r>
            <a:r>
              <a:rPr b="1" lang="en" sz="1100">
                <a:solidFill>
                  <a:srgbClr val="000000"/>
                </a:solidFill>
                <a:latin typeface="Arial"/>
                <a:ea typeface="Arial"/>
                <a:cs typeface="Arial"/>
                <a:sym typeface="Arial"/>
              </a:rPr>
              <a:t>precise joint control</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sz="1100">
              <a:solidFill>
                <a:srgbClr val="000000"/>
              </a:solidFill>
              <a:latin typeface="Arial"/>
              <a:ea typeface="Arial"/>
              <a:cs typeface="Arial"/>
              <a:sym typeface="Arial"/>
            </a:endParaRPr>
          </a:p>
        </p:txBody>
      </p:sp>
      <p:sp>
        <p:nvSpPr>
          <p:cNvPr id="172" name="Google Shape;172;p30"/>
          <p:cNvSpPr txBox="1"/>
          <p:nvPr/>
        </p:nvSpPr>
        <p:spPr>
          <a:xfrm>
            <a:off x="5934600" y="3128400"/>
            <a:ext cx="2897700" cy="128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Key Roles in Robotics</a:t>
            </a:r>
            <a:endParaRPr b="1" sz="1100"/>
          </a:p>
          <a:p>
            <a:pPr indent="-298450" lvl="0" marL="457200" rtl="0" algn="l">
              <a:lnSpc>
                <a:spcPct val="115000"/>
              </a:lnSpc>
              <a:spcBef>
                <a:spcPts val="1200"/>
              </a:spcBef>
              <a:spcAft>
                <a:spcPts val="0"/>
              </a:spcAft>
              <a:buSzPts val="1100"/>
              <a:buChar char="●"/>
            </a:pPr>
            <a:r>
              <a:rPr lang="en" sz="1100"/>
              <a:t>Motion detection &amp; tracking</a:t>
            </a:r>
            <a:endParaRPr sz="1100"/>
          </a:p>
          <a:p>
            <a:pPr indent="-298450" lvl="0" marL="457200" rtl="0" algn="l">
              <a:lnSpc>
                <a:spcPct val="115000"/>
              </a:lnSpc>
              <a:spcBef>
                <a:spcPts val="0"/>
              </a:spcBef>
              <a:spcAft>
                <a:spcPts val="0"/>
              </a:spcAft>
              <a:buSzPts val="1100"/>
              <a:buChar char="●"/>
            </a:pPr>
            <a:r>
              <a:rPr lang="en" sz="1100"/>
              <a:t>Navigation &amp; path planning</a:t>
            </a:r>
            <a:endParaRPr sz="1100"/>
          </a:p>
          <a:p>
            <a:pPr indent="-298450" lvl="0" marL="457200" rtl="0" algn="l">
              <a:lnSpc>
                <a:spcPct val="115000"/>
              </a:lnSpc>
              <a:spcBef>
                <a:spcPts val="0"/>
              </a:spcBef>
              <a:spcAft>
                <a:spcPts val="0"/>
              </a:spcAft>
              <a:buSzPts val="1100"/>
              <a:buChar char="●"/>
            </a:pPr>
            <a:r>
              <a:rPr lang="en" sz="1100"/>
              <a:t>Human-robot interaction</a:t>
            </a:r>
            <a:endParaRPr sz="1100"/>
          </a:p>
          <a:p>
            <a:pPr indent="-298450" lvl="0" marL="457200" rtl="0" algn="l">
              <a:lnSpc>
                <a:spcPct val="115000"/>
              </a:lnSpc>
              <a:spcBef>
                <a:spcPts val="0"/>
              </a:spcBef>
              <a:spcAft>
                <a:spcPts val="0"/>
              </a:spcAft>
              <a:buSzPts val="1100"/>
              <a:buChar char="●"/>
            </a:pPr>
            <a:r>
              <a:rPr lang="en" sz="1100"/>
              <a:t>Security &amp; automation</a:t>
            </a:r>
            <a:endParaRPr sz="1800">
              <a:solidFill>
                <a:schemeClr val="dk2"/>
              </a:solidFill>
              <a:latin typeface="Roboto"/>
              <a:ea typeface="Roboto"/>
              <a:cs typeface="Roboto"/>
              <a:sym typeface="Roboto"/>
            </a:endParaRPr>
          </a:p>
        </p:txBody>
      </p:sp>
      <p:pic>
        <p:nvPicPr>
          <p:cNvPr id="173" name="Google Shape;173;p30"/>
          <p:cNvPicPr preferRelativeResize="0"/>
          <p:nvPr/>
        </p:nvPicPr>
        <p:blipFill>
          <a:blip r:embed="rId3">
            <a:alphaModFix/>
          </a:blip>
          <a:stretch>
            <a:fillRect/>
          </a:stretch>
        </p:blipFill>
        <p:spPr>
          <a:xfrm>
            <a:off x="6257675" y="617850"/>
            <a:ext cx="2438850" cy="2438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 Sensors in Robotics</a:t>
            </a:r>
            <a:endParaRPr b="1" sz="2900"/>
          </a:p>
        </p:txBody>
      </p:sp>
      <p:sp>
        <p:nvSpPr>
          <p:cNvPr id="179" name="Google Shape;179;p31"/>
          <p:cNvSpPr txBox="1"/>
          <p:nvPr>
            <p:ph idx="1" type="body"/>
          </p:nvPr>
        </p:nvSpPr>
        <p:spPr>
          <a:xfrm>
            <a:off x="311700" y="1113200"/>
            <a:ext cx="6152100" cy="3672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900">
                <a:solidFill>
                  <a:srgbClr val="000000"/>
                </a:solidFill>
                <a:latin typeface="Arial"/>
                <a:ea typeface="Arial"/>
                <a:cs typeface="Arial"/>
                <a:sym typeface="Arial"/>
              </a:rPr>
              <a:t>Navigation </a:t>
            </a:r>
            <a:r>
              <a:rPr b="1" lang="en" sz="1900">
                <a:solidFill>
                  <a:srgbClr val="000000"/>
                </a:solidFill>
                <a:latin typeface="Arial"/>
                <a:ea typeface="Arial"/>
                <a:cs typeface="Arial"/>
                <a:sym typeface="Arial"/>
              </a:rPr>
              <a:t>Sensor</a:t>
            </a:r>
            <a:endParaRPr b="1"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Navigation sensors help robots determine their </a:t>
            </a:r>
            <a:r>
              <a:rPr b="1" lang="en" sz="1100">
                <a:solidFill>
                  <a:srgbClr val="000000"/>
                </a:solidFill>
                <a:latin typeface="Arial"/>
                <a:ea typeface="Arial"/>
                <a:cs typeface="Arial"/>
                <a:sym typeface="Arial"/>
              </a:rPr>
              <a:t>position</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orientation</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movement</a:t>
            </a:r>
            <a:r>
              <a:rPr lang="en" sz="1100">
                <a:solidFill>
                  <a:srgbClr val="000000"/>
                </a:solidFill>
                <a:latin typeface="Arial"/>
                <a:ea typeface="Arial"/>
                <a:cs typeface="Arial"/>
                <a:sym typeface="Arial"/>
              </a:rPr>
              <a:t> within an environment. They are essential for </a:t>
            </a:r>
            <a:r>
              <a:rPr b="1" lang="en" sz="1100">
                <a:solidFill>
                  <a:srgbClr val="000000"/>
                </a:solidFill>
                <a:latin typeface="Arial"/>
                <a:ea typeface="Arial"/>
                <a:cs typeface="Arial"/>
                <a:sym typeface="Arial"/>
              </a:rPr>
              <a:t>autonomous navigation</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localization</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mapping</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0" lvl="0" marL="0" rtl="0" algn="l">
              <a:spcBef>
                <a:spcPts val="1400"/>
              </a:spcBef>
              <a:spcAft>
                <a:spcPts val="0"/>
              </a:spcAft>
              <a:buNone/>
            </a:pPr>
            <a:r>
              <a:rPr b="1" lang="en" sz="1300">
                <a:solidFill>
                  <a:srgbClr val="000000"/>
                </a:solidFill>
                <a:latin typeface="Arial"/>
                <a:ea typeface="Arial"/>
                <a:cs typeface="Arial"/>
                <a:sym typeface="Arial"/>
              </a:rPr>
              <a:t>1. GPS (Global Positioning System)</a:t>
            </a:r>
            <a:endParaRPr b="1" sz="13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Uses satellite signals to calculate </a:t>
            </a:r>
            <a:r>
              <a:rPr b="1" lang="en" sz="1100">
                <a:solidFill>
                  <a:srgbClr val="000000"/>
                </a:solidFill>
                <a:latin typeface="Arial"/>
                <a:ea typeface="Arial"/>
                <a:cs typeface="Arial"/>
                <a:sym typeface="Arial"/>
              </a:rPr>
              <a:t>latitude</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longitude</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altitude</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Provides </a:t>
            </a:r>
            <a:r>
              <a:rPr b="1" lang="en" sz="1100">
                <a:solidFill>
                  <a:srgbClr val="000000"/>
                </a:solidFill>
                <a:latin typeface="Arial"/>
                <a:ea typeface="Arial"/>
                <a:cs typeface="Arial"/>
                <a:sym typeface="Arial"/>
              </a:rPr>
              <a:t>global positioning</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velocity</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time synchronization</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Example</a:t>
            </a:r>
            <a:r>
              <a:rPr lang="en" sz="1100">
                <a:solidFill>
                  <a:srgbClr val="000000"/>
                </a:solidFill>
                <a:latin typeface="Arial"/>
                <a:ea typeface="Arial"/>
                <a:cs typeface="Arial"/>
                <a:sym typeface="Arial"/>
              </a:rPr>
              <a:t>: Autonomous vehicles use GPS to follow routes and track real-time location</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Limitation</a:t>
            </a:r>
            <a:r>
              <a:rPr lang="en" sz="1100">
                <a:solidFill>
                  <a:srgbClr val="000000"/>
                </a:solidFill>
                <a:latin typeface="Arial"/>
                <a:ea typeface="Arial"/>
                <a:cs typeface="Arial"/>
                <a:sym typeface="Arial"/>
              </a:rPr>
              <a:t>: Accuracy may degrade in obstructed areas (e.g., cities, indoors)</a:t>
            </a:r>
            <a:endParaRPr sz="1100">
              <a:solidFill>
                <a:srgbClr val="000000"/>
              </a:solidFill>
              <a:latin typeface="Arial"/>
              <a:ea typeface="Arial"/>
              <a:cs typeface="Arial"/>
              <a:sym typeface="Arial"/>
            </a:endParaRPr>
          </a:p>
          <a:p>
            <a:pPr indent="0" lvl="0" marL="0" rtl="0" algn="l">
              <a:spcBef>
                <a:spcPts val="1400"/>
              </a:spcBef>
              <a:spcAft>
                <a:spcPts val="0"/>
              </a:spcAft>
              <a:buNone/>
            </a:pPr>
            <a:r>
              <a:rPr b="1" lang="en" sz="1300">
                <a:solidFill>
                  <a:srgbClr val="000000"/>
                </a:solidFill>
                <a:latin typeface="Arial"/>
                <a:ea typeface="Arial"/>
                <a:cs typeface="Arial"/>
                <a:sym typeface="Arial"/>
              </a:rPr>
              <a:t>🔦 2. LIDAR (Light Detection and Ranging)</a:t>
            </a:r>
            <a:endParaRPr b="1" sz="13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Emits laser pulses to measure </a:t>
            </a:r>
            <a:r>
              <a:rPr b="1" lang="en" sz="1100">
                <a:solidFill>
                  <a:srgbClr val="000000"/>
                </a:solidFill>
                <a:latin typeface="Arial"/>
                <a:ea typeface="Arial"/>
                <a:cs typeface="Arial"/>
                <a:sym typeface="Arial"/>
              </a:rPr>
              <a:t>distance to objects</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Generates detailed </a:t>
            </a:r>
            <a:r>
              <a:rPr b="1" lang="en" sz="1100">
                <a:solidFill>
                  <a:srgbClr val="000000"/>
                </a:solidFill>
                <a:latin typeface="Arial"/>
                <a:ea typeface="Arial"/>
                <a:cs typeface="Arial"/>
                <a:sym typeface="Arial"/>
              </a:rPr>
              <a:t>3D maps</a:t>
            </a:r>
            <a:r>
              <a:rPr lang="en" sz="1100">
                <a:solidFill>
                  <a:srgbClr val="000000"/>
                </a:solidFill>
                <a:latin typeface="Arial"/>
                <a:ea typeface="Arial"/>
                <a:cs typeface="Arial"/>
                <a:sym typeface="Arial"/>
              </a:rPr>
              <a:t> (point clouds) of surroundings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Example</a:t>
            </a:r>
            <a:r>
              <a:rPr lang="en" sz="1100">
                <a:solidFill>
                  <a:srgbClr val="000000"/>
                </a:solidFill>
                <a:latin typeface="Arial"/>
                <a:ea typeface="Arial"/>
                <a:cs typeface="Arial"/>
                <a:sym typeface="Arial"/>
              </a:rPr>
              <a:t>: Used in self-driving cars and drones for mapping, localization, and obstacle detection</a:t>
            </a:r>
            <a:endParaRPr b="1" sz="13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sz="1100">
              <a:solidFill>
                <a:srgbClr val="000000"/>
              </a:solidFill>
              <a:latin typeface="Arial"/>
              <a:ea typeface="Arial"/>
              <a:cs typeface="Arial"/>
              <a:sym typeface="Arial"/>
            </a:endParaRPr>
          </a:p>
        </p:txBody>
      </p:sp>
      <p:sp>
        <p:nvSpPr>
          <p:cNvPr id="180" name="Google Shape;180;p31"/>
          <p:cNvSpPr txBox="1"/>
          <p:nvPr/>
        </p:nvSpPr>
        <p:spPr>
          <a:xfrm>
            <a:off x="6078075" y="3549000"/>
            <a:ext cx="2897700" cy="109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Key Roles in Robotics</a:t>
            </a:r>
            <a:endParaRPr b="1" sz="1100"/>
          </a:p>
          <a:p>
            <a:pPr indent="-298450" lvl="0" marL="457200" rtl="0" algn="l">
              <a:lnSpc>
                <a:spcPct val="115000"/>
              </a:lnSpc>
              <a:spcBef>
                <a:spcPts val="1200"/>
              </a:spcBef>
              <a:spcAft>
                <a:spcPts val="0"/>
              </a:spcAft>
              <a:buSzPts val="1100"/>
              <a:buChar char="●"/>
            </a:pPr>
            <a:r>
              <a:rPr lang="en" sz="1100"/>
              <a:t>Autonomous vehicles &amp; drones</a:t>
            </a:r>
            <a:endParaRPr sz="1100"/>
          </a:p>
          <a:p>
            <a:pPr indent="-298450" lvl="0" marL="457200" rtl="0" algn="l">
              <a:lnSpc>
                <a:spcPct val="115000"/>
              </a:lnSpc>
              <a:spcBef>
                <a:spcPts val="0"/>
              </a:spcBef>
              <a:spcAft>
                <a:spcPts val="0"/>
              </a:spcAft>
              <a:buSzPts val="1100"/>
              <a:buChar char="●"/>
            </a:pPr>
            <a:r>
              <a:rPr lang="en" sz="1100"/>
              <a:t>Warehouse &amp; delivery robots</a:t>
            </a:r>
            <a:endParaRPr sz="1100"/>
          </a:p>
          <a:p>
            <a:pPr indent="-298450" lvl="0" marL="457200" rtl="0" algn="l">
              <a:lnSpc>
                <a:spcPct val="115000"/>
              </a:lnSpc>
              <a:spcBef>
                <a:spcPts val="0"/>
              </a:spcBef>
              <a:spcAft>
                <a:spcPts val="0"/>
              </a:spcAft>
              <a:buSzPts val="1100"/>
              <a:buChar char="●"/>
            </a:pPr>
            <a:r>
              <a:rPr lang="en" sz="1100"/>
              <a:t>Surveying, mapping &amp; exploration</a:t>
            </a:r>
            <a:endParaRPr sz="1100"/>
          </a:p>
        </p:txBody>
      </p:sp>
      <p:pic>
        <p:nvPicPr>
          <p:cNvPr id="181" name="Google Shape;181;p31"/>
          <p:cNvPicPr preferRelativeResize="0"/>
          <p:nvPr/>
        </p:nvPicPr>
        <p:blipFill>
          <a:blip r:embed="rId3">
            <a:alphaModFix/>
          </a:blip>
          <a:stretch>
            <a:fillRect/>
          </a:stretch>
        </p:blipFill>
        <p:spPr>
          <a:xfrm>
            <a:off x="6565975" y="668050"/>
            <a:ext cx="2226400" cy="2226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 Sensors in Robotics</a:t>
            </a:r>
            <a:endParaRPr b="1" sz="2900"/>
          </a:p>
        </p:txBody>
      </p:sp>
      <p:sp>
        <p:nvSpPr>
          <p:cNvPr id="187" name="Google Shape;187;p32"/>
          <p:cNvSpPr txBox="1"/>
          <p:nvPr>
            <p:ph idx="1" type="body"/>
          </p:nvPr>
        </p:nvSpPr>
        <p:spPr>
          <a:xfrm>
            <a:off x="311700" y="1113200"/>
            <a:ext cx="6309900" cy="3672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900">
                <a:solidFill>
                  <a:srgbClr val="000000"/>
                </a:solidFill>
                <a:latin typeface="Arial"/>
                <a:ea typeface="Arial"/>
                <a:cs typeface="Arial"/>
                <a:sym typeface="Arial"/>
              </a:rPr>
              <a:t>Speech Recognition </a:t>
            </a:r>
            <a:r>
              <a:rPr b="1" lang="en" sz="1900">
                <a:solidFill>
                  <a:srgbClr val="000000"/>
                </a:solidFill>
                <a:latin typeface="Arial"/>
                <a:ea typeface="Arial"/>
                <a:cs typeface="Arial"/>
                <a:sym typeface="Arial"/>
              </a:rPr>
              <a:t>Sensor</a:t>
            </a:r>
            <a:endParaRPr b="1"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Though not a physical sensor, </a:t>
            </a:r>
            <a:r>
              <a:rPr b="1" lang="en" sz="1100">
                <a:solidFill>
                  <a:srgbClr val="000000"/>
                </a:solidFill>
                <a:latin typeface="Arial"/>
                <a:ea typeface="Arial"/>
                <a:cs typeface="Arial"/>
                <a:sym typeface="Arial"/>
              </a:rPr>
              <a:t>speech recognition</a:t>
            </a:r>
            <a:r>
              <a:rPr lang="en" sz="1100">
                <a:solidFill>
                  <a:srgbClr val="000000"/>
                </a:solidFill>
                <a:latin typeface="Arial"/>
                <a:ea typeface="Arial"/>
                <a:cs typeface="Arial"/>
                <a:sym typeface="Arial"/>
              </a:rPr>
              <a:t> is a technology that allows robots to </a:t>
            </a:r>
            <a:r>
              <a:rPr b="1" lang="en" sz="1100">
                <a:solidFill>
                  <a:srgbClr val="000000"/>
                </a:solidFill>
                <a:latin typeface="Arial"/>
                <a:ea typeface="Arial"/>
                <a:cs typeface="Arial"/>
                <a:sym typeface="Arial"/>
              </a:rPr>
              <a:t>convert spoken language into text or commands</a:t>
            </a:r>
            <a:r>
              <a:rPr lang="en" sz="1100">
                <a:solidFill>
                  <a:srgbClr val="000000"/>
                </a:solidFill>
                <a:latin typeface="Arial"/>
                <a:ea typeface="Arial"/>
                <a:cs typeface="Arial"/>
                <a:sym typeface="Arial"/>
              </a:rPr>
              <a:t>, enabling </a:t>
            </a:r>
            <a:r>
              <a:rPr b="1" lang="en" sz="1100">
                <a:solidFill>
                  <a:srgbClr val="000000"/>
                </a:solidFill>
                <a:latin typeface="Arial"/>
                <a:ea typeface="Arial"/>
                <a:cs typeface="Arial"/>
                <a:sym typeface="Arial"/>
              </a:rPr>
              <a:t>natural human-robot interaction</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0" lvl="0" marL="0" rtl="0" algn="l">
              <a:spcBef>
                <a:spcPts val="1400"/>
              </a:spcBef>
              <a:spcAft>
                <a:spcPts val="0"/>
              </a:spcAft>
              <a:buNone/>
            </a:pPr>
            <a:r>
              <a:rPr b="1" lang="en" sz="1300">
                <a:solidFill>
                  <a:srgbClr val="000000"/>
                </a:solidFill>
                <a:latin typeface="Arial"/>
                <a:ea typeface="Arial"/>
                <a:cs typeface="Arial"/>
                <a:sym typeface="Arial"/>
              </a:rPr>
              <a:t>How It Works</a:t>
            </a:r>
            <a:endParaRPr b="1" sz="13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Captures audio input</a:t>
            </a:r>
            <a:r>
              <a:rPr lang="en" sz="1100">
                <a:solidFill>
                  <a:srgbClr val="000000"/>
                </a:solidFill>
                <a:latin typeface="Arial"/>
                <a:ea typeface="Arial"/>
                <a:cs typeface="Arial"/>
                <a:sym typeface="Arial"/>
              </a:rPr>
              <a:t> (spoken words)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Analyzes</a:t>
            </a:r>
            <a:r>
              <a:rPr lang="en" sz="1100">
                <a:solidFill>
                  <a:srgbClr val="000000"/>
                </a:solidFill>
                <a:latin typeface="Arial"/>
                <a:ea typeface="Arial"/>
                <a:cs typeface="Arial"/>
                <a:sym typeface="Arial"/>
              </a:rPr>
              <a:t> speech for words, pronunciation, and context</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Converts speech into </a:t>
            </a:r>
            <a:r>
              <a:rPr b="1" lang="en" sz="1100">
                <a:solidFill>
                  <a:srgbClr val="000000"/>
                </a:solidFill>
                <a:latin typeface="Arial"/>
                <a:ea typeface="Arial"/>
                <a:cs typeface="Arial"/>
                <a:sym typeface="Arial"/>
              </a:rPr>
              <a:t>text</a:t>
            </a:r>
            <a:r>
              <a:rPr lang="en" sz="1100">
                <a:solidFill>
                  <a:srgbClr val="000000"/>
                </a:solidFill>
                <a:latin typeface="Arial"/>
                <a:ea typeface="Arial"/>
                <a:cs typeface="Arial"/>
                <a:sym typeface="Arial"/>
              </a:rPr>
              <a:t> using </a:t>
            </a:r>
            <a:r>
              <a:rPr b="1" lang="en" sz="1100">
                <a:solidFill>
                  <a:srgbClr val="000000"/>
                </a:solidFill>
                <a:latin typeface="Arial"/>
                <a:ea typeface="Arial"/>
                <a:cs typeface="Arial"/>
                <a:sym typeface="Arial"/>
              </a:rPr>
              <a:t>Natural Language Processing (NLP)</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Robot interprets the command and </a:t>
            </a:r>
            <a:r>
              <a:rPr b="1" lang="en" sz="1100">
                <a:solidFill>
                  <a:srgbClr val="000000"/>
                </a:solidFill>
                <a:latin typeface="Arial"/>
                <a:ea typeface="Arial"/>
                <a:cs typeface="Arial"/>
                <a:sym typeface="Arial"/>
              </a:rPr>
              <a:t>executes actions</a:t>
            </a:r>
            <a:r>
              <a:rPr lang="en" sz="1100">
                <a:solidFill>
                  <a:srgbClr val="000000"/>
                </a:solidFill>
                <a:latin typeface="Arial"/>
                <a:ea typeface="Arial"/>
                <a:cs typeface="Arial"/>
                <a:sym typeface="Arial"/>
              </a:rPr>
              <a:t> accordingly</a:t>
            </a:r>
            <a:endParaRPr sz="1100">
              <a:solidFill>
                <a:srgbClr val="000000"/>
              </a:solidFill>
              <a:latin typeface="Arial"/>
              <a:ea typeface="Arial"/>
              <a:cs typeface="Arial"/>
              <a:sym typeface="Arial"/>
            </a:endParaRPr>
          </a:p>
          <a:p>
            <a:pPr indent="0" lvl="0" marL="0" rtl="0" algn="l">
              <a:spcBef>
                <a:spcPts val="1400"/>
              </a:spcBef>
              <a:spcAft>
                <a:spcPts val="0"/>
              </a:spcAft>
              <a:buNone/>
            </a:pPr>
            <a:r>
              <a:rPr b="1" lang="en" sz="1300">
                <a:solidFill>
                  <a:srgbClr val="000000"/>
                </a:solidFill>
                <a:latin typeface="Arial"/>
                <a:ea typeface="Arial"/>
                <a:cs typeface="Arial"/>
                <a:sym typeface="Arial"/>
              </a:rPr>
              <a:t>Example: Voice-Controlled Personal Assistants</a:t>
            </a:r>
            <a:endParaRPr b="1" sz="13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Tools: </a:t>
            </a:r>
            <a:r>
              <a:rPr b="1" lang="en" sz="1100">
                <a:solidFill>
                  <a:srgbClr val="000000"/>
                </a:solidFill>
                <a:latin typeface="Arial"/>
                <a:ea typeface="Arial"/>
                <a:cs typeface="Arial"/>
                <a:sym typeface="Arial"/>
              </a:rPr>
              <a:t>Alexa</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Google Assistant</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Siri</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Used in </a:t>
            </a:r>
            <a:r>
              <a:rPr b="1" lang="en" sz="1100">
                <a:solidFill>
                  <a:srgbClr val="000000"/>
                </a:solidFill>
                <a:latin typeface="Arial"/>
                <a:ea typeface="Arial"/>
                <a:cs typeface="Arial"/>
                <a:sym typeface="Arial"/>
              </a:rPr>
              <a:t>smart speakers</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home automation</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robots</a:t>
            </a:r>
            <a:endParaRPr b="1"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 E.g., User says: </a:t>
            </a:r>
            <a:r>
              <a:rPr i="1" lang="en" sz="1100">
                <a:solidFill>
                  <a:srgbClr val="000000"/>
                </a:solidFill>
                <a:latin typeface="Arial"/>
                <a:ea typeface="Arial"/>
                <a:cs typeface="Arial"/>
                <a:sym typeface="Arial"/>
              </a:rPr>
              <a:t>“Robot, turn on the lights”</a:t>
            </a:r>
            <a:br>
              <a:rPr i="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 → Speech is transcribed → Robot activates light system</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1200"/>
              </a:spcAft>
              <a:buNone/>
            </a:pPr>
            <a:r>
              <a:t/>
            </a:r>
            <a:endParaRPr sz="1100">
              <a:solidFill>
                <a:srgbClr val="000000"/>
              </a:solidFill>
              <a:latin typeface="Arial"/>
              <a:ea typeface="Arial"/>
              <a:cs typeface="Arial"/>
              <a:sym typeface="Arial"/>
            </a:endParaRPr>
          </a:p>
        </p:txBody>
      </p:sp>
      <p:sp>
        <p:nvSpPr>
          <p:cNvPr id="188" name="Google Shape;188;p32"/>
          <p:cNvSpPr txBox="1"/>
          <p:nvPr/>
        </p:nvSpPr>
        <p:spPr>
          <a:xfrm>
            <a:off x="5827000" y="3419875"/>
            <a:ext cx="2897700" cy="148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Key Roles in Robotics</a:t>
            </a:r>
            <a:endParaRPr b="1" sz="1100"/>
          </a:p>
          <a:p>
            <a:pPr indent="-298450" lvl="0" marL="457200" rtl="0" algn="l">
              <a:lnSpc>
                <a:spcPct val="115000"/>
              </a:lnSpc>
              <a:spcBef>
                <a:spcPts val="1200"/>
              </a:spcBef>
              <a:spcAft>
                <a:spcPts val="0"/>
              </a:spcAft>
              <a:buSzPts val="1100"/>
              <a:buChar char="●"/>
            </a:pPr>
            <a:r>
              <a:rPr lang="en" sz="1100"/>
              <a:t>Home automation systems</a:t>
            </a:r>
            <a:endParaRPr sz="1100"/>
          </a:p>
          <a:p>
            <a:pPr indent="-298450" lvl="0" marL="457200" rtl="0" algn="l">
              <a:lnSpc>
                <a:spcPct val="115000"/>
              </a:lnSpc>
              <a:spcBef>
                <a:spcPts val="0"/>
              </a:spcBef>
              <a:spcAft>
                <a:spcPts val="0"/>
              </a:spcAft>
              <a:buSzPts val="1100"/>
              <a:buChar char="●"/>
            </a:pPr>
            <a:r>
              <a:rPr lang="en" sz="1100"/>
              <a:t>Customer service robots</a:t>
            </a:r>
            <a:endParaRPr sz="1100"/>
          </a:p>
          <a:p>
            <a:pPr indent="-298450" lvl="0" marL="457200" rtl="0" algn="l">
              <a:lnSpc>
                <a:spcPct val="115000"/>
              </a:lnSpc>
              <a:spcBef>
                <a:spcPts val="0"/>
              </a:spcBef>
              <a:spcAft>
                <a:spcPts val="0"/>
              </a:spcAft>
              <a:buSzPts val="1100"/>
              <a:buChar char="●"/>
            </a:pPr>
            <a:r>
              <a:rPr lang="en" sz="1100"/>
              <a:t>Assistive robots for elderly or disabled</a:t>
            </a:r>
            <a:endParaRPr sz="1100"/>
          </a:p>
          <a:p>
            <a:pPr indent="-298450" lvl="0" marL="457200" rtl="0" algn="l">
              <a:lnSpc>
                <a:spcPct val="115000"/>
              </a:lnSpc>
              <a:spcBef>
                <a:spcPts val="0"/>
              </a:spcBef>
              <a:spcAft>
                <a:spcPts val="0"/>
              </a:spcAft>
              <a:buSzPts val="1100"/>
              <a:buChar char="●"/>
            </a:pPr>
            <a:r>
              <a:rPr lang="en" sz="1100"/>
              <a:t>Voice-controlled devices</a:t>
            </a:r>
            <a:endParaRPr sz="1100"/>
          </a:p>
        </p:txBody>
      </p:sp>
      <p:pic>
        <p:nvPicPr>
          <p:cNvPr id="189" name="Google Shape;189;p32"/>
          <p:cNvPicPr preferRelativeResize="0"/>
          <p:nvPr/>
        </p:nvPicPr>
        <p:blipFill>
          <a:blip r:embed="rId3">
            <a:alphaModFix/>
          </a:blip>
          <a:stretch>
            <a:fillRect/>
          </a:stretch>
        </p:blipFill>
        <p:spPr>
          <a:xfrm>
            <a:off x="6774000" y="1170200"/>
            <a:ext cx="2217601" cy="178896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Types </a:t>
            </a:r>
            <a:r>
              <a:rPr b="1" lang="en" sz="2900"/>
              <a:t>of Sensors</a:t>
            </a:r>
            <a:endParaRPr b="1" sz="2900"/>
          </a:p>
        </p:txBody>
      </p:sp>
      <p:pic>
        <p:nvPicPr>
          <p:cNvPr descr="▶  Want to learn about industrial automation? Go here: https://www.realpars.com/individual-pricing&#10;▶  Want to train your team in industrial automation? Go here: https://www.realpars.com/pricing-team&#10;&#10;▶ Check out the full blog post over at&#10;https://realpars.com/types-of-sensors/&#10;&#10;=============================&#10;&#10;Sensors are a part of everyday life at home and work. There’s probably not a day that goes by where you aren’t impacted in some way by a sensor.&#10;&#10;In this video, we’re going to talk about what a sensor is, what it can do, and how it can be used in process control.&#10;&#10;A sensor is a device that senses something. Today we have sensors that can see, feel, hear, smell, and even taste.&#10;&#10;Without sensors, our home and work lives would be quite difficult. For example, as you drive to work, the traffic lights at an intersection are controlled by sensors embedded in the road. These sensors detect your arrival at the intersection.&#10;&#10;As you approach the grocery store, the door automatically opens because of a sensor.&#10;&#10;In your plant, the batch process temperature and pressure are displayed and controlled as a result of output from Sensors.&#10;&#10;In the world of instrumentation and process control, we define a Sensor as a device that detects changes in physical, electrical, or chemical properties and produces an electrical output in response to that change. &#10;&#10;What are the typical physical properties that sensors are detecting? &#10;Let’s name a few… Level, Temperature, Flow, Pressure, Speed, and Position.&#10;&#10;From a process control perspective, we can classify sensors as either Passive or Active. &#10;&#10;A Passive Sensor requires an external source of power to operate while an Active Sensor does not.&#10;&#10;A Thermocouple is an Active Sensor as it does not require any external power supply to operate.&#10;As a thermocouple is exposed to an increase in temperature, it will develop an increasing voltage across it.&#10;&#10;Another example of an Active sensor is a piezoelectric sensor.&#10;&#10;A Resistance Temperature Detector (RTD) is a Passive Sensor. It is a device that’s resistance will change with a change in temperature. To take advantage of this change in resistance, an external supply, or an excitation circuit is required to produce a change in voltage.&#10;&#10;Another example of a Passive sensor is a Strain Gauge.&#10;&#10;Almost every sensor used in process control will be connected to a Transmitter because a sensor’s output needs to be conditioned or amplified.&#10;&#10;Here’s an example…We’ve already talked about a thermocouple and the voltage output created when it is heated. Unfortunately, the voltage output of a thermocouple is minuscule!&#10;&#10;In our example, the thermocouple will produce a voltage output from 8 mV to 18 mV over a 450 degree Fahrenheit change in temperature!&#10;&#10;In-process control, we condition that 8mV to 18mV thermocouple voltage and convert it to a 4 mA to 20 mA industry-standard signal that represents our controlled temperature range.&#10;&#10;=============================&#10;&#10;Missed our most recent videos? Watch them here:&#10;&#10;https://realpars.com/abb-plc/&#10;&#10;https://realpars.com/transmitter/&#10;&#10;https://realpars.com/proximity-sensor-datasheet/&#10;&#10;=============================&#10;&#10;To stay up to date with our last videos and more lessons, make sure to subscribe to this YouTube channel:&#10;&#10;http://goo.gl/Y6DRiN&#10;&#10;=============================&#10;&#10;TWEET THIS VIDEO  https://ctt.ac/SW_ap&#10;&#10;=============================&#10;&#10;Follow us on Facebook: https://www.facebook.com/therealpars/&#10;&#10;Follow us on Twitter: https://twitter.com/realpars&#10;&#10;Follow us on LinkedIn https://www.linkedin.com/company/realpars&#10;&#10;Follow us on Instagram https://www.instagram.com/realparsdotcom/&#10;&#10;#Industrial_Sensors #RealPars #Industry" id="195" name="Google Shape;195;p33" title="What is a Sensor? Different Types of Sensors, Applications">
            <a:hlinkClick r:id="rId3"/>
          </p:cNvPr>
          <p:cNvPicPr preferRelativeResize="0"/>
          <p:nvPr/>
        </p:nvPicPr>
        <p:blipFill>
          <a:blip r:embed="rId4">
            <a:alphaModFix/>
          </a:blip>
          <a:stretch>
            <a:fillRect/>
          </a:stretch>
        </p:blipFill>
        <p:spPr>
          <a:xfrm>
            <a:off x="1666025" y="1141525"/>
            <a:ext cx="6155950" cy="3462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000"/>
                                        <p:tgtEl>
                                          <p:spTgt spid="1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Video Session - </a:t>
            </a:r>
            <a:r>
              <a:rPr b="1" lang="en" sz="2900"/>
              <a:t>Sensors Explained</a:t>
            </a:r>
            <a:endParaRPr b="1" sz="2900"/>
          </a:p>
        </p:txBody>
      </p:sp>
      <p:pic>
        <p:nvPicPr>
          <p:cNvPr descr="A device that detects and responds to some type of input from the physical environment is known as a sensor. The particular input could be anything from light to heat to motion to moisture to pressure, or it could even be any one of an extremely large number of other environmental occurrences.&#10;&#10;Everything You Need to Know About Sensors - In this Robotics tutorial for Beginners, we will discuss everything you need to know about sensors, including the different types of sensors, how to connect sensors to Arduino, and how to use sensors in DIY robots so that you can get started building your own robot.&#10;&#10;Start Designing your own PCBs -- 👉 https://rootsaid.com/altium/ &#10;&#10;Complete Links to Sensors - https://rootsaid.com/arduino-sensors/ - Learn More About Sensors and Arduino&#10;&#10;Basically, sensors are specially designed devices or objects that will detect the properties, events or changes in the environment, and then provide a corresponding signal.&#10;&#10;It's cool to make your own PCBs for your DIY Project right? It's Super Easy! 😎&#10;&#10;They are one of the crucial instruments which will bridge the physical and electronic world.&#10;&#10;Here are some of the sensors that we commonly use in everyday projects.&#10;We have IR sensors, which will sense infrared rays, ultrasonic sensors to sense ultrasonic sound, heat sensors to sense temperature, a pressure sensor to sense touch/pressure and there are so much more. &#10;&#10;Amazing Arduino Projects -  https://youtu.be/_ivQSO4wqEg&#10;Cool Robotics Projects - https://youtu.be/mqQzyZe88eM&#10;&#10;By the end of this series, you should be able to build a beginner's robot on your own.&#10;&#10;Check out our Website - www.rootsaid.com&#10;&#10;Like the previous video, I will try to make this video as interesting and simple as possible so that everyone can understand everything easily in a fun way." id="201" name="Google Shape;201;p34" title="Sensors Explained - What is a Sensor - Different Types ✅ | Robotics tutorial for Beginners">
            <a:hlinkClick r:id="rId3"/>
          </p:cNvPr>
          <p:cNvPicPr preferRelativeResize="0"/>
          <p:nvPr/>
        </p:nvPicPr>
        <p:blipFill>
          <a:blip r:embed="rId4">
            <a:alphaModFix/>
          </a:blip>
          <a:stretch>
            <a:fillRect/>
          </a:stretch>
        </p:blipFill>
        <p:spPr>
          <a:xfrm>
            <a:off x="1888425" y="1238500"/>
            <a:ext cx="5566150" cy="3130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9FBC"/>
            </a:gs>
            <a:gs pos="100000">
              <a:srgbClr val="E32E6B"/>
            </a:gs>
          </a:gsLst>
          <a:lin ang="5400012" scaled="0"/>
        </a:gradFill>
      </p:bgPr>
    </p:bg>
    <p:spTree>
      <p:nvGrpSpPr>
        <p:cNvPr id="205" name="Shape 205"/>
        <p:cNvGrpSpPr/>
        <p:nvPr/>
      </p:nvGrpSpPr>
      <p:grpSpPr>
        <a:xfrm>
          <a:off x="0" y="0"/>
          <a:ext cx="0" cy="0"/>
          <a:chOff x="0" y="0"/>
          <a:chExt cx="0" cy="0"/>
        </a:xfrm>
      </p:grpSpPr>
      <p:sp>
        <p:nvSpPr>
          <p:cNvPr id="206" name="Google Shape;206;p35"/>
          <p:cNvSpPr txBox="1"/>
          <p:nvPr>
            <p:ph type="title"/>
          </p:nvPr>
        </p:nvSpPr>
        <p:spPr>
          <a:xfrm>
            <a:off x="311700" y="1484875"/>
            <a:ext cx="8520600" cy="203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5600"/>
              <a:t>Thanks For Joining </a:t>
            </a:r>
            <a:endParaRPr b="1" sz="5600"/>
          </a:p>
          <a:p>
            <a:pPr indent="0" lvl="0" marL="0" rtl="0" algn="ctr">
              <a:spcBef>
                <a:spcPts val="0"/>
              </a:spcBef>
              <a:spcAft>
                <a:spcPts val="0"/>
              </a:spcAft>
              <a:buSzPts val="990"/>
              <a:buNone/>
            </a:pPr>
            <a:r>
              <a:rPr b="1" lang="en" sz="5600"/>
              <a:t>^_^</a:t>
            </a:r>
            <a:endParaRPr b="1" sz="56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