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y="5143500" cx="9144000"/>
  <p:notesSz cx="6858000" cy="9144000"/>
  <p:embeddedFontLst>
    <p:embeddedFont>
      <p:font typeface="Roboto"/>
      <p:regular r:id="rId20"/>
      <p:bold r:id="rId21"/>
      <p:italic r:id="rId22"/>
      <p:boldItalic r:id="rId23"/>
    </p:embeddedFont>
    <p:embeddedFont>
      <p:font typeface="Lexend Light"/>
      <p:regular r:id="rId24"/>
      <p:bold r:id="rId25"/>
    </p:embeddedFont>
    <p:embeddedFont>
      <p:font typeface="Lexend"/>
      <p:regular r:id="rId26"/>
      <p:bold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regular.fntdata"/><Relationship Id="rId22" Type="http://schemas.openxmlformats.org/officeDocument/2006/relationships/font" Target="fonts/Roboto-italic.fntdata"/><Relationship Id="rId21" Type="http://schemas.openxmlformats.org/officeDocument/2006/relationships/font" Target="fonts/Roboto-bold.fntdata"/><Relationship Id="rId24" Type="http://schemas.openxmlformats.org/officeDocument/2006/relationships/font" Target="fonts/LexendLight-regular.fntdata"/><Relationship Id="rId23" Type="http://schemas.openxmlformats.org/officeDocument/2006/relationships/font" Target="fonts/Roboto-boldItalic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Lexend-regular.fntdata"/><Relationship Id="rId25" Type="http://schemas.openxmlformats.org/officeDocument/2006/relationships/font" Target="fonts/LexendLight-bold.fntdata"/><Relationship Id="rId27" Type="http://schemas.openxmlformats.org/officeDocument/2006/relationships/font" Target="fonts/Lexend-bold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5b01aec82c_2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5b01aec82c_2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5b01aec82c_2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5b01aec82c_2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5b01aec82c_2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5b01aec82c_2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5b01aec82c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5b01aec82c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5b01aec82c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35b01aec82c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6e1fc0ada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6e1fc0ada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6e1fc0ada6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6e1fc0ada6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6e1fc0ada6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6e1fc0ada6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6e1fc0ada6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36e1fc0ada6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6e1fc0ada6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36e1fc0ada6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6e1fc0ada6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36e1fc0ada6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6e1fc0ada6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36e1fc0ada6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5b01aec82c_2_1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35b01aec82c_2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oogle Shape;55;p14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6" name="Google Shape;56;p14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4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4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4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4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1" name="Google Shape;61;p14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2" name="Google Shape;62;p14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3" name="Google Shape;63;p1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oogle Shape;65;p15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66" name="Google Shape;66;p15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5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5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5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5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1" name="Google Shape;71;p15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2" name="Google Shape;72;p1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6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75" name="Google Shape;75;p16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6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6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6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6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0" name="Google Shape;80;p1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1" name="Google Shape;81;p16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2" name="Google Shape;82;p1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5" name="Google Shape;85;p17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6" name="Google Shape;86;p17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7" name="Google Shape;87;p1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3" name="Google Shape;93;p19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4" name="Google Shape;94;p1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20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97" name="Google Shape;97;p20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20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20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20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20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2" name="Google Shape;102;p20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3" name="Google Shape;103;p2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6" name="Google Shape;106;p2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7" name="Google Shape;107;p21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08" name="Google Shape;108;p21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09" name="Google Shape;109;p21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0" name="Google Shape;110;p2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2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13" name="Google Shape;113;p2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Google Shape;115;p2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6" name="Google Shape;116;p2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2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2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2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2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1" name="Google Shape;121;p23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2" name="Google Shape;122;p23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3" name="Google Shape;123;p2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www.youtube.com/watch?v=4ROtKKuSaBI" TargetMode="External"/><Relationship Id="rId4" Type="http://schemas.openxmlformats.org/officeDocument/2006/relationships/image" Target="../media/image8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://www.youtube.com/watch?v=ZhDO16FDmxA" TargetMode="External"/><Relationship Id="rId4" Type="http://schemas.openxmlformats.org/officeDocument/2006/relationships/image" Target="../media/image2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69FBC"/>
            </a:gs>
            <a:gs pos="100000">
              <a:srgbClr val="E32E6B"/>
            </a:gs>
          </a:gsLst>
          <a:lin ang="5400012" scaled="0"/>
        </a:gra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5"/>
          <p:cNvSpPr txBox="1"/>
          <p:nvPr/>
        </p:nvSpPr>
        <p:spPr>
          <a:xfrm>
            <a:off x="1401575" y="1064275"/>
            <a:ext cx="5271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131" name="Google Shape;131;p25"/>
          <p:cNvSpPr txBox="1"/>
          <p:nvPr>
            <p:ph type="ctrTitle"/>
          </p:nvPr>
        </p:nvSpPr>
        <p:spPr>
          <a:xfrm>
            <a:off x="631700" y="1311400"/>
            <a:ext cx="8222100" cy="159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4380"/>
              <a:t>Chapter 3: </a:t>
            </a:r>
            <a:endParaRPr b="1" sz="438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4380"/>
              <a:t>Components of Robots as a System</a:t>
            </a:r>
            <a:endParaRPr b="1" sz="4380"/>
          </a:p>
        </p:txBody>
      </p:sp>
      <p:sp>
        <p:nvSpPr>
          <p:cNvPr id="132" name="Google Shape;132;p25"/>
          <p:cNvSpPr txBox="1"/>
          <p:nvPr>
            <p:ph idx="1" type="subTitle"/>
          </p:nvPr>
        </p:nvSpPr>
        <p:spPr>
          <a:xfrm>
            <a:off x="631700" y="3008825"/>
            <a:ext cx="3045300" cy="83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b="1" lang="en" sz="4700">
                <a:solidFill>
                  <a:srgbClr val="C9DAF8"/>
                </a:solidFill>
                <a:latin typeface="Lexend"/>
                <a:ea typeface="Lexend"/>
                <a:cs typeface="Lexend"/>
                <a:sym typeface="Lexend"/>
              </a:rPr>
              <a:t>Part - 1</a:t>
            </a:r>
            <a:endParaRPr b="1" sz="4700">
              <a:solidFill>
                <a:srgbClr val="C9DAF8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Introduction to Gears</a:t>
            </a:r>
            <a:endParaRPr b="1" sz="2900"/>
          </a:p>
        </p:txBody>
      </p:sp>
      <p:sp>
        <p:nvSpPr>
          <p:cNvPr id="138" name="Google Shape;138;p26"/>
          <p:cNvSpPr txBox="1"/>
          <p:nvPr>
            <p:ph idx="1" type="body"/>
          </p:nvPr>
        </p:nvSpPr>
        <p:spPr>
          <a:xfrm>
            <a:off x="311700" y="1113200"/>
            <a:ext cx="5310900" cy="367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What Are Gears?</a:t>
            </a:r>
            <a:endParaRPr b="1"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Gears are mechanical devices with </a:t>
            </a: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toothed wheels or cylinders</a:t>
            </a:r>
            <a:b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1"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It is used to </a:t>
            </a: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transmit motion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torque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and </a:t>
            </a: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speed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between rotating shafts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⚙️ How Gears Work</a:t>
            </a:r>
            <a:endParaRPr b="1"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Teeth are </a:t>
            </a: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precisely shaped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to mesh together</a:t>
            </a:r>
            <a:b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Rotation of one gear </a:t>
            </a: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drives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another</a:t>
            </a:r>
            <a:b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Enables changes in:</a:t>
            </a:r>
            <a:b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🔄 </a:t>
            </a: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Speed</a:t>
            </a:r>
            <a:b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1"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🔁 </a:t>
            </a: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Direction</a:t>
            </a:r>
            <a:b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1"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💪 </a:t>
            </a: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Torque</a:t>
            </a:r>
            <a:endParaRPr b="1" sz="1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9" name="Google Shape;13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03500" y="1784298"/>
            <a:ext cx="2995175" cy="199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Principles of Gears</a:t>
            </a:r>
            <a:endParaRPr b="1" sz="2900"/>
          </a:p>
        </p:txBody>
      </p:sp>
      <p:sp>
        <p:nvSpPr>
          <p:cNvPr id="145" name="Google Shape;145;p27"/>
          <p:cNvSpPr txBox="1"/>
          <p:nvPr>
            <p:ph idx="1" type="body"/>
          </p:nvPr>
        </p:nvSpPr>
        <p:spPr>
          <a:xfrm>
            <a:off x="311700" y="1017800"/>
            <a:ext cx="5206800" cy="216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2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"/>
          <p:cNvSpPr txBox="1"/>
          <p:nvPr/>
        </p:nvSpPr>
        <p:spPr>
          <a:xfrm>
            <a:off x="311700" y="1017800"/>
            <a:ext cx="6522600" cy="39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⚙️ Why Gears Matter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Used in everything from </a:t>
            </a:r>
            <a:r>
              <a:rPr b="1" lang="en" sz="1100"/>
              <a:t>simple machines</a:t>
            </a:r>
            <a:r>
              <a:rPr lang="en" sz="1100"/>
              <a:t> to </a:t>
            </a:r>
            <a:r>
              <a:rPr b="1" lang="en" sz="1100"/>
              <a:t>advanced robotics</a:t>
            </a:r>
            <a:br>
              <a:rPr b="1" lang="en" sz="1100"/>
            </a:b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Governed by </a:t>
            </a:r>
            <a:r>
              <a:rPr b="1" lang="en" sz="1100"/>
              <a:t>mechanical principles</a:t>
            </a:r>
            <a:r>
              <a:rPr lang="en" sz="1100"/>
              <a:t> that ensure precise operation</a:t>
            </a:r>
            <a:br>
              <a:rPr lang="en" sz="1100"/>
            </a:b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🔑 Fundamental Principles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Transmission</a:t>
            </a:r>
            <a:r>
              <a:rPr lang="en" sz="1100"/>
              <a:t> of motion and power between components</a:t>
            </a:r>
            <a:br>
              <a:rPr lang="en" sz="1100"/>
            </a:b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Speed adjustment</a:t>
            </a:r>
            <a:r>
              <a:rPr lang="en" sz="1100"/>
              <a:t> using different gear sizes</a:t>
            </a:r>
            <a:br>
              <a:rPr lang="en" sz="1100"/>
            </a:b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Torque conversion</a:t>
            </a:r>
            <a:r>
              <a:rPr lang="en" sz="1100"/>
              <a:t> for adapting to different loads</a:t>
            </a:r>
            <a:br>
              <a:rPr lang="en" sz="1100"/>
            </a:b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Directional control</a:t>
            </a:r>
            <a:r>
              <a:rPr lang="en" sz="1100"/>
              <a:t> using gear arrangements (e.g., bevel gears)</a:t>
            </a:r>
            <a:br>
              <a:rPr lang="en" sz="1100"/>
            </a:b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Gear reduction/amplification</a:t>
            </a:r>
            <a:r>
              <a:rPr lang="en" sz="1100"/>
              <a:t> to optimize speed or power</a:t>
            </a:r>
            <a:br>
              <a:rPr lang="en" sz="1100"/>
            </a:b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Mechanical advantage</a:t>
            </a:r>
            <a:r>
              <a:rPr lang="en" sz="1100"/>
              <a:t> to increase or reduce force output</a:t>
            </a:r>
            <a:endParaRPr b="1" sz="17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Principles of Gears</a:t>
            </a:r>
            <a:endParaRPr b="1" sz="2900"/>
          </a:p>
        </p:txBody>
      </p:sp>
      <p:sp>
        <p:nvSpPr>
          <p:cNvPr id="152" name="Google Shape;152;p28"/>
          <p:cNvSpPr txBox="1"/>
          <p:nvPr>
            <p:ph idx="1" type="body"/>
          </p:nvPr>
        </p:nvSpPr>
        <p:spPr>
          <a:xfrm>
            <a:off x="311700" y="1017800"/>
            <a:ext cx="5206800" cy="216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2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28"/>
          <p:cNvSpPr txBox="1"/>
          <p:nvPr/>
        </p:nvSpPr>
        <p:spPr>
          <a:xfrm>
            <a:off x="311700" y="1017800"/>
            <a:ext cx="6522600" cy="38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500"/>
              <a:t>Functions of Gears</a:t>
            </a:r>
            <a:endParaRPr b="1" sz="15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🚀 Key Functions in Mechanical Systems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Transmission:</a:t>
            </a:r>
            <a:r>
              <a:rPr lang="en" sz="1100"/>
              <a:t> Transfers rotational motion &amp; torque between shafts</a:t>
            </a:r>
            <a:br>
              <a:rPr lang="en" sz="1100"/>
            </a:b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Speed Adjustment:</a:t>
            </a:r>
            <a:r>
              <a:rPr lang="en" sz="1100"/>
              <a:t> Changes speed using gear ratios</a:t>
            </a:r>
            <a:br>
              <a:rPr lang="en" sz="1100"/>
            </a:b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Torque Conversion:</a:t>
            </a:r>
            <a:r>
              <a:rPr lang="en" sz="1100"/>
              <a:t> Increases or decreases torque output</a:t>
            </a:r>
            <a:br>
              <a:rPr lang="en" sz="1100"/>
            </a:b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Directional Control:</a:t>
            </a:r>
            <a:r>
              <a:rPr lang="en" sz="1100"/>
              <a:t> Alters rotation direction (e.g., 90° turns)</a:t>
            </a:r>
            <a:br>
              <a:rPr lang="en" sz="1100"/>
            </a:b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Gear Reduction/Amplification:</a:t>
            </a:r>
            <a:br>
              <a:rPr b="1" lang="en" sz="1100"/>
            </a:br>
            <a:endParaRPr b="1" sz="1100"/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 sz="1100"/>
              <a:t>Small gear → Large gear: 🔽 Speed, 🔼 Torque</a:t>
            </a:r>
            <a:br>
              <a:rPr lang="en" sz="1100"/>
            </a:br>
            <a:endParaRPr sz="1100"/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 sz="1100"/>
              <a:t>Large gear → Small gear: 🔼 Speed, 🔽 Torque</a:t>
            </a:r>
            <a:br>
              <a:rPr lang="en" sz="1100"/>
            </a:b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Mechanical Advantage:</a:t>
            </a:r>
            <a:r>
              <a:rPr lang="en" sz="1100"/>
              <a:t> Multiplies force for heavy-duty tasks</a:t>
            </a:r>
            <a:endParaRPr b="1" sz="1100"/>
          </a:p>
        </p:txBody>
      </p:sp>
      <p:pic>
        <p:nvPicPr>
          <p:cNvPr id="154" name="Google Shape;154;p28"/>
          <p:cNvPicPr preferRelativeResize="0"/>
          <p:nvPr/>
        </p:nvPicPr>
        <p:blipFill rotWithShape="1">
          <a:blip r:embed="rId3">
            <a:alphaModFix/>
          </a:blip>
          <a:srcRect b="6939" l="1981" r="1827" t="3981"/>
          <a:stretch/>
        </p:blipFill>
        <p:spPr>
          <a:xfrm>
            <a:off x="5191100" y="1577600"/>
            <a:ext cx="3694476" cy="1924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Principles of Gears</a:t>
            </a:r>
            <a:endParaRPr b="1" sz="2900"/>
          </a:p>
        </p:txBody>
      </p:sp>
      <p:sp>
        <p:nvSpPr>
          <p:cNvPr id="160" name="Google Shape;160;p29"/>
          <p:cNvSpPr txBox="1"/>
          <p:nvPr>
            <p:ph idx="1" type="body"/>
          </p:nvPr>
        </p:nvSpPr>
        <p:spPr>
          <a:xfrm>
            <a:off x="311700" y="1017800"/>
            <a:ext cx="5206800" cy="216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2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ears explained. Learn what are gears, driver gear and driven gear, gear ratios, why we need gears, torque and mechanical advantage in this video on mechanical engineering.&#10;&#10;👉 👉👉 FREE design software ➡️  https://www.altium.com/asp/the-engineering-mindset/&#10;Download the gear calculator➡️ http://engmind.info/gear-train-calculator&#10;&#10;⚡🛠️ TOOLS YOU NEED 🛠️⚡ &#10;**************************************&#10;Get this book ➡️ https://amzn.to/410YRvP&#10;Professional Multimeter -➡️ https://amzn.to/3xu2Vaw &#10;Good multimeter -➡️ https://amzn.to/3xrbuTd &#10;Professional clamp meter ➡️ https://amzn.to/4140FnK &#10;Good Clamp meter ➡️ https://amzn.to/3xqt2is &#10;Outlet tester ➡️- https://amzn.to/3kavg2l &#10;Energy monitoring plug ➡️ https://amzn.to/3SkfPl7 &#10;Battery tester -➡️ https://amzn.to/3S3fHWI&#10;Basic electronics kit ➡️ https://amzn.to/3xuLiqS&#10;&#10;MY FAVOURITE GEAR &#10;🎥 My camera - https://amzn.to/3YCZ7Q9&#10;🎤 My Microphone - https://amzn.to/3YYXsUC&#10;⌨️ My Keyboard - https://amzn.to/3lBsl33&#10;🖥️ My monitor - https://amzn.to/415BGjW&#10;🎧 My headphones - https://amzn.to/3lN7R7u&#10;&#10;&#10;👋 SOCIALISE WITH US 👋&#10;*******************************&#10;👉FACEBOOK: https://facebook.com/theengineeringmindset/&#10;👉TWITTER: https://twitter.com/TheEngMindset&#10;👉INSTAGRAM: https://instagram.com/engineeringmindset/&#10;👉WEBSITE: Http://TheEngineeringMindset.com&#10;&#10;👀 Links - MUST WATCH!! 👀&#10;*******************************&#10;⚡ELECTRICAL ENGINEERING⚡&#10;👉How electricity works: https://youtu.be/mc979OhitAg&#10;👉Three Phase Electricity: https://youtu.be/4oRT7PoXSS0&#10;👉How Inverters work: https://youtu.be/ln9VZIL8rVs&#10;👉How TRANSFORMER works: https://youtu.be/UchitHGF4n8&#10;👉How 3 Phase electricity works: https://youtu.be/4oRT7PoXSS0&#10;👉How Induction motor works: https://youtu.be/N7TZ4gm3aUg&#10;👉What is a KWH: https://youtu.be/SMPhh8gT_1E&#10;👉How induction motor works: https://youtu.be/N7TZ4gm3aUg&#10;&#10;❄️ CHILLER ENGINEERING ❄️&#10;👉Chiller Efficiency improvements: https://youtu.be/8x3MiO5XjhY&#10;👉Chilled water schematics: https://youtu.be/ak51DHAiuWo&#10;👉Chiller crash course: https://youtu.be/K0xAKzdROEg&#10;👉Chiller types: https://youtu.be/gYcNDT1d30k&#10;👉Chillers/AHU/RTU: https://youtu.be/UmWWZdJR1hQ&#10;👉Water cooled chiller Part1: https://youtu.be/0rzQhSXVq60&#10;👉Water cooled chiller Part2: https://youtu.be/3ZpE3vCjNqM&#10;👉Water cooled chiller advanced: https://youtu.be/QlKSGDgqGF0&#10;👉Air cooled chiller: https://youtu.be/0R84hLprO5s&#10;👉Absorption Chiller : https://youtu.be/Ic5a9E2ykjo&#10;👉Chiller/Cooling tower/AHU: https://youtu.be/1cvFlBLo4u0&#10;👉Chiller flow rate: https://youtu.be/tA1_V6-dThM&#10;👉Chiller fault troubleshooting: https://youtu.be/Zu0LVVNNVSw&#10;👉Chiller COP calculation: https://youtu.be/h5ILlZ8nyHE&#10;👉Chiller cooling capacity calcs: https://youtu.be/BZxXIdxVKeY&#10;👉Chiller compressors: https://youtu.be/7Bah__spkTY&#10;👉Chiller expansion valve: https://youtu.be/dXiV5YzTZQ4&#10;👉Chiller surge: https://youtu.be/DQK_-vxObiw&#10;👉Chiller condenser: https://youtu.be/p5uuPsyqnwU&#10;👉Chiller evaporator: https://youtu.be/W3w7FpX9j9k&#10;👉Chiller compressor centrifugal: https://youtu.be/PT0UIqAGacg&#10;👉Chiller cooling capacity: https://youtu.be/f-N4isgQRGQ&#10;&#10;🌡️ HVAC ENGINEERING 🌡️&#10;👉HVAC Basics: https://youtu.be/klggop60vlM&#10;👉Boilers/AHU/FCU: https://youtu.be/lDeuIQ4VeWk&#10;👉How Heat Pump works: https://youtu.be/G53tTKoakcY&#10;👉Heat pumps advanced: https://youtu.be/G53tTKoakcY&#10;👉Fan Coil Units: https://youtu.be/MqM-U8bftCI&#10;👉VAV Systems: https://youtu.be/HBmOyeWtpHg&#10;👉CAV Systems: https://youtu.be/XgQ3v6lvoZQ&#10;👉VRF Units: https://youtu.be/hzFOCuAho_4&#10;👉Cooling load calculations: https://youtu.be/0gv2tJf7nwo&#10;👉Pulley belt calculations: https://youtu.be/yxCBhD9nguw&#10;👉Pump calculations: https://youtu.be/99vikjRrlgo&#10;👉Fan and motor calculations: https://youtu.be/rl-HQRzL-kg&#10;👉HVAC Cooling coils: https://youtu.be/oSs-4Ptcfhk&#10;👉Cooling towers: https://youtu.be/UzHJWNL2OtM&#10;&#10;⚗️ REFRIGERATION SYSTEMS 🌡️&#10;👉How refrigerants work: https://youtu.be/lMqoKLli0Y4&#10;👉Thermal expansion valves: https://youtu.be/oSLOHCOw3yg&#10;👉Refrigeration design software: https://youtu.be/QqP5aY6liAg&#10;👉Design refrigeration system: https://youtu.be/TPabv9iDENc&#10;👉Reversing valve: https://youtu.be/r8n1_6qmsKQ&#10;👉How A/C units work: https://youtu.be/Uv3GfEQhtPE&#10;&#10;⚗️ REFRIGERANTS ⚗️&#10;👉Refrierant retrofit guide: https://youtu.be/1OqgLcU2buQ&#10;👉Refrigerant types, future: https://youtu.be/J77a0keM2Yk&#10;👉How refrigerants work: https://youtu.be/lMqoKLli0Y4&#10;&#10;🌊 HYDRONICS 🌊&#10;👉Primary &amp; Secondary system: https://youtu.be/KU_AypZ-BnU&#10;👉Pumps: https://youtu.be/TxqPAPg4nb4&#10;👉Pump calculations: https://youtu.be/99vikjRrlgo&#10;&#10;🔥➡️❄️ HEAT EXCHANGERS 🔥➡️❄️&#10;👉Plate Heat Exchangers: https://youtu.be/br3gkrXTmdY&#10;👉Micro plate heat exchanger: https://youtu.be/xrsbujk4u6k&#10;&#10;💻 DATA CENTERS 💻&#10;👉Data Center cooling: https://youtu.be/xBxyhxmhigc&#10;&#10;🔬 PHYSICS 🔬&#10;👉What is Density: https://youtu.be/r0Ej0xB-0C8&#10;&#10;🎬 DOCUMENTARY 🎬&#10;👉WW2 Bunker HVAC engineering: https://youtu.be/xEzz-JkPeLQ&#10;#mechanical #engineering #engineer&#10; simple gear train compound gear train cogs velocity ratio gcn theory of machines" id="161" name="Google Shape;161;p29" title="Gears Explained -  mechanical engineering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25425" y="1251126"/>
            <a:ext cx="5693150" cy="3202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Types </a:t>
            </a:r>
            <a:r>
              <a:rPr b="1" lang="en" sz="2900"/>
              <a:t>of Gears and their Uses</a:t>
            </a:r>
            <a:endParaRPr b="1" sz="2900"/>
          </a:p>
        </p:txBody>
      </p:sp>
      <p:sp>
        <p:nvSpPr>
          <p:cNvPr id="167" name="Google Shape;167;p30"/>
          <p:cNvSpPr txBox="1"/>
          <p:nvPr>
            <p:ph idx="1" type="body"/>
          </p:nvPr>
        </p:nvSpPr>
        <p:spPr>
          <a:xfrm>
            <a:off x="311700" y="1017800"/>
            <a:ext cx="5206800" cy="216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2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30"/>
          <p:cNvSpPr txBox="1"/>
          <p:nvPr/>
        </p:nvSpPr>
        <p:spPr>
          <a:xfrm>
            <a:off x="311700" y="1017800"/>
            <a:ext cx="6109200" cy="38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500"/>
              <a:t>Spur </a:t>
            </a:r>
            <a:r>
              <a:rPr b="1" lang="en" sz="1500"/>
              <a:t>Gears</a:t>
            </a:r>
            <a:endParaRPr b="1" sz="15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Definition:</a:t>
            </a:r>
            <a:br>
              <a:rPr b="1" lang="en" sz="1100"/>
            </a:br>
            <a:r>
              <a:rPr lang="en" sz="1100"/>
              <a:t> Spur gears are the most common and simplest type of gear used in robots. They consist of cylindrical wheels with straight teeth aligned parallel to the gear axis.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/>
              <a:t>🔹 </a:t>
            </a:r>
            <a:r>
              <a:rPr b="1" lang="en" sz="1100"/>
              <a:t>Key Features: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Tooth Profile:</a:t>
            </a:r>
            <a:r>
              <a:rPr lang="en" sz="1100"/>
              <a:t> Straight, radial teeth (usually involute profile).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Meshing:</a:t>
            </a:r>
            <a:r>
              <a:rPr lang="en" sz="1100"/>
              <a:t> Transmit motion and power between parallel shafts.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Efficiency:</a:t>
            </a:r>
            <a:r>
              <a:rPr lang="en" sz="1100"/>
              <a:t> Highly efficient for power transmission.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/>
              <a:t>🔹 </a:t>
            </a:r>
            <a:r>
              <a:rPr b="1" lang="en" sz="1100"/>
              <a:t>Gear Ratio: </a:t>
            </a:r>
            <a:r>
              <a:rPr lang="en" sz="1100"/>
              <a:t>Gear Ratio = Teeth on Driving Gear/Teeth on Driven Gear​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/>
              <a:t>Example: 20T driving gear &amp; 40T driven gear → Gear Ratio = </a:t>
            </a:r>
            <a:r>
              <a:rPr b="1" lang="en" sz="1100"/>
              <a:t>2:1</a:t>
            </a:r>
            <a:endParaRPr b="1"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🔹 Speed &amp; Torque: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Speed ↓, Torque ↑</a:t>
            </a:r>
            <a:r>
              <a:rPr lang="en" sz="1100"/>
              <a:t> when gear ratio &gt; 1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Speed ↑, Torque ↓</a:t>
            </a:r>
            <a:r>
              <a:rPr lang="en" sz="1100"/>
              <a:t> when gear ratio &lt; 1</a:t>
            </a:r>
            <a:endParaRPr b="1" sz="1100"/>
          </a:p>
        </p:txBody>
      </p:sp>
      <p:pic>
        <p:nvPicPr>
          <p:cNvPr id="169" name="Google Shape;169;p30"/>
          <p:cNvPicPr preferRelativeResize="0"/>
          <p:nvPr/>
        </p:nvPicPr>
        <p:blipFill rotWithShape="1">
          <a:blip r:embed="rId3">
            <a:alphaModFix/>
          </a:blip>
          <a:srcRect b="7729" l="4376" r="3863" t="5124"/>
          <a:stretch/>
        </p:blipFill>
        <p:spPr>
          <a:xfrm>
            <a:off x="6281925" y="410000"/>
            <a:ext cx="2204900" cy="1933002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30"/>
          <p:cNvSpPr txBox="1"/>
          <p:nvPr/>
        </p:nvSpPr>
        <p:spPr>
          <a:xfrm>
            <a:off x="5432400" y="2231725"/>
            <a:ext cx="3313800" cy="30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/>
              <a:t>🔹 </a:t>
            </a:r>
            <a:r>
              <a:rPr b="1" lang="en" sz="1100"/>
              <a:t>Example Application:</a:t>
            </a:r>
            <a:br>
              <a:rPr b="1" lang="en" sz="1100"/>
            </a:br>
            <a:r>
              <a:rPr lang="en" sz="1100"/>
              <a:t> A motor drives a 20T spur gear at 1000 RPM → connected to a 40T gear on a robotic arm.</a:t>
            </a:r>
            <a:br>
              <a:rPr lang="en" sz="1100"/>
            </a:br>
            <a:r>
              <a:rPr lang="en" sz="1100"/>
              <a:t> Result: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Speed</a:t>
            </a:r>
            <a:r>
              <a:rPr lang="en" sz="1100"/>
              <a:t> = 500 RPM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Torque</a:t>
            </a:r>
            <a:r>
              <a:rPr lang="en" sz="1100"/>
              <a:t> = 2× input torque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/>
              <a:t>🔹 </a:t>
            </a:r>
            <a:r>
              <a:rPr b="1" lang="en" sz="1100"/>
              <a:t>Uses in Robotics: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Joint mechanisms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Gearboxes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Drive systems</a:t>
            </a:r>
            <a:endParaRPr b="1" sz="11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Types of Gears and their Uses</a:t>
            </a:r>
            <a:endParaRPr b="1" sz="2900"/>
          </a:p>
        </p:txBody>
      </p:sp>
      <p:sp>
        <p:nvSpPr>
          <p:cNvPr id="176" name="Google Shape;176;p31"/>
          <p:cNvSpPr txBox="1"/>
          <p:nvPr>
            <p:ph idx="1" type="body"/>
          </p:nvPr>
        </p:nvSpPr>
        <p:spPr>
          <a:xfrm>
            <a:off x="311700" y="1017800"/>
            <a:ext cx="5206800" cy="216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2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31"/>
          <p:cNvSpPr txBox="1"/>
          <p:nvPr/>
        </p:nvSpPr>
        <p:spPr>
          <a:xfrm>
            <a:off x="311700" y="1017800"/>
            <a:ext cx="5206800" cy="39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500"/>
              <a:t>Bevel </a:t>
            </a:r>
            <a:r>
              <a:rPr b="1" lang="en" sz="1500"/>
              <a:t>Gears</a:t>
            </a:r>
            <a:endParaRPr b="1" sz="15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Definition:</a:t>
            </a:r>
            <a:br>
              <a:rPr b="1" lang="en" sz="1100"/>
            </a:br>
            <a:r>
              <a:rPr lang="en" sz="1100"/>
              <a:t> Bevel gears are used to transmit rotational motion between </a:t>
            </a:r>
            <a:r>
              <a:rPr b="1" lang="en" sz="1100"/>
              <a:t>intersecting shafts</a:t>
            </a:r>
            <a:r>
              <a:rPr lang="en" sz="1100"/>
              <a:t>. They feature </a:t>
            </a:r>
            <a:r>
              <a:rPr b="1" lang="en" sz="1100"/>
              <a:t>conical-shaped teeth</a:t>
            </a:r>
            <a:r>
              <a:rPr lang="en" sz="1100"/>
              <a:t> and operate at various shaft angles.</a:t>
            </a:r>
            <a:endParaRPr b="1"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/>
              <a:t>🔹 </a:t>
            </a:r>
            <a:r>
              <a:rPr b="1" lang="en" sz="1100"/>
              <a:t>Key Features: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Tooth Profile:</a:t>
            </a:r>
            <a:r>
              <a:rPr lang="en" sz="1100"/>
              <a:t> Involute teeth on a conical surface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Shaft Orientation:</a:t>
            </a:r>
            <a:r>
              <a:rPr lang="en" sz="1100"/>
              <a:t> Transmit motion between shafts at </a:t>
            </a:r>
            <a:r>
              <a:rPr b="1" lang="en" sz="1100"/>
              <a:t>angles (e.g., 90°)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Meshing:</a:t>
            </a:r>
            <a:r>
              <a:rPr lang="en" sz="1100"/>
              <a:t> Smooth engagement with efficient torque transfer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/>
              <a:t>🔹 </a:t>
            </a:r>
            <a:r>
              <a:rPr b="1" lang="en" sz="1100"/>
              <a:t>Types of Bevel Gears: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Straight Bevel Gears:</a:t>
            </a:r>
            <a:endParaRPr b="1" sz="1100"/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 sz="1100"/>
              <a:t>Straight, tapering teeth</a:t>
            </a:r>
            <a:endParaRPr sz="1100"/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 sz="1100"/>
              <a:t>Commonly used for 90° shaft rotations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Spiral Bevel Gears:</a:t>
            </a:r>
            <a:endParaRPr b="1" sz="1100"/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 sz="1100"/>
              <a:t>Curved spiral teeth</a:t>
            </a:r>
            <a:br>
              <a:rPr lang="en" sz="1100"/>
            </a:br>
            <a:r>
              <a:rPr b="1" lang="en" sz="1100"/>
              <a:t>Quieter &amp; smoother</a:t>
            </a:r>
            <a:r>
              <a:rPr lang="en" sz="1100"/>
              <a:t> for high torque applications</a:t>
            </a:r>
            <a:endParaRPr b="1" sz="1100"/>
          </a:p>
        </p:txBody>
      </p:sp>
      <p:sp>
        <p:nvSpPr>
          <p:cNvPr id="178" name="Google Shape;178;p31"/>
          <p:cNvSpPr txBox="1"/>
          <p:nvPr/>
        </p:nvSpPr>
        <p:spPr>
          <a:xfrm>
            <a:off x="5432400" y="2231725"/>
            <a:ext cx="3563700" cy="260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/>
              <a:t>🔹 </a:t>
            </a:r>
            <a:r>
              <a:rPr b="1" lang="en" sz="1100"/>
              <a:t>Example Application:</a:t>
            </a:r>
            <a:br>
              <a:rPr b="1" lang="en" sz="1100"/>
            </a:br>
            <a:r>
              <a:rPr lang="en" sz="1100"/>
              <a:t>A robotic arm requires motion transfer at a 90° angle.</a:t>
            </a:r>
            <a:br>
              <a:rPr lang="en" sz="1100"/>
            </a:br>
            <a:br>
              <a:rPr lang="en" sz="1100"/>
            </a:br>
            <a:r>
              <a:rPr lang="en" sz="1100"/>
              <a:t>Two straight bevel gears with equal teeth ensure a </a:t>
            </a:r>
            <a:r>
              <a:rPr b="1" lang="en" sz="1100"/>
              <a:t>1:1 ratio</a:t>
            </a:r>
            <a:r>
              <a:rPr lang="en" sz="1100"/>
              <a:t>, rotating the second shaft perpendicularly with equal speed and torque.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/>
              <a:t>🔹 </a:t>
            </a:r>
            <a:r>
              <a:rPr b="1" lang="en" sz="1100"/>
              <a:t>Uses in Robotics &amp; Systems: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Robotic joints with angled motion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Differentials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Vehicle </a:t>
            </a:r>
            <a:r>
              <a:rPr b="1" lang="en" sz="1100"/>
              <a:t>drivetrains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Steering</a:t>
            </a:r>
            <a:r>
              <a:rPr lang="en" sz="1100"/>
              <a:t> mechanisms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79" name="Google Shape;17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20025" y="553475"/>
            <a:ext cx="2325300" cy="1520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2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Types of Gears and their Uses</a:t>
            </a:r>
            <a:endParaRPr b="1" sz="2900"/>
          </a:p>
        </p:txBody>
      </p:sp>
      <p:sp>
        <p:nvSpPr>
          <p:cNvPr id="185" name="Google Shape;185;p32"/>
          <p:cNvSpPr txBox="1"/>
          <p:nvPr>
            <p:ph idx="1" type="body"/>
          </p:nvPr>
        </p:nvSpPr>
        <p:spPr>
          <a:xfrm>
            <a:off x="311700" y="1017800"/>
            <a:ext cx="5206800" cy="216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2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32"/>
          <p:cNvSpPr txBox="1"/>
          <p:nvPr/>
        </p:nvSpPr>
        <p:spPr>
          <a:xfrm>
            <a:off x="311700" y="1017800"/>
            <a:ext cx="5206800" cy="3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500"/>
              <a:t>Helical </a:t>
            </a:r>
            <a:r>
              <a:rPr b="1" lang="en" sz="1500"/>
              <a:t>Gears</a:t>
            </a:r>
            <a:endParaRPr b="1" sz="15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Definition:</a:t>
            </a:r>
            <a:br>
              <a:rPr b="1" lang="en" sz="1100"/>
            </a:br>
            <a:r>
              <a:rPr lang="en" sz="1100"/>
              <a:t>Helical gears are similar to spur gears but have </a:t>
            </a:r>
            <a:r>
              <a:rPr b="1" lang="en" sz="1100"/>
              <a:t>angled (helical) teeth</a:t>
            </a:r>
            <a:r>
              <a:rPr lang="en" sz="1100"/>
              <a:t>, enabling </a:t>
            </a:r>
            <a:r>
              <a:rPr b="1" lang="en" sz="1100"/>
              <a:t>smoother, quieter, and more efficient</a:t>
            </a:r>
            <a:r>
              <a:rPr lang="en" sz="1100"/>
              <a:t> torque transmission.</a:t>
            </a:r>
            <a:endParaRPr b="1"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/>
              <a:t>🔹 </a:t>
            </a:r>
            <a:r>
              <a:rPr b="1" lang="en" sz="1100"/>
              <a:t>Key Features: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Tooth Profile:</a:t>
            </a:r>
            <a:r>
              <a:rPr lang="en" sz="1100"/>
              <a:t> Slanted, spiral-shaped teeth (helical angle)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Helix Direction:</a:t>
            </a:r>
            <a:endParaRPr b="1" sz="1100"/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b="1" lang="en" sz="1100"/>
              <a:t>Right-hand</a:t>
            </a:r>
            <a:r>
              <a:rPr lang="en" sz="1100"/>
              <a:t> or </a:t>
            </a:r>
            <a:r>
              <a:rPr b="1" lang="en" sz="1100"/>
              <a:t>Left-hand</a:t>
            </a:r>
            <a:r>
              <a:rPr lang="en" sz="1100"/>
              <a:t> helix</a:t>
            </a:r>
            <a:endParaRPr sz="1100"/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 sz="1100"/>
              <a:t>Affects </a:t>
            </a:r>
            <a:r>
              <a:rPr b="1" lang="en" sz="1100"/>
              <a:t>axial thrust</a:t>
            </a:r>
            <a:r>
              <a:rPr lang="en" sz="1100"/>
              <a:t> direction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Axial Thrust:</a:t>
            </a:r>
            <a:r>
              <a:rPr lang="en" sz="1100"/>
              <a:t> Generated due to angled teeth; requires support (e.g., thrust bearings)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Meshing:</a:t>
            </a:r>
            <a:r>
              <a:rPr lang="en" sz="1100"/>
              <a:t> Gradual engagement → </a:t>
            </a:r>
            <a:r>
              <a:rPr b="1" lang="en" sz="1100"/>
              <a:t>less noise &amp; shock</a:t>
            </a:r>
            <a:r>
              <a:rPr lang="en" sz="1100"/>
              <a:t>, smoother operation</a:t>
            </a:r>
            <a:endParaRPr sz="1100"/>
          </a:p>
        </p:txBody>
      </p:sp>
      <p:sp>
        <p:nvSpPr>
          <p:cNvPr id="187" name="Google Shape;187;p32"/>
          <p:cNvSpPr txBox="1"/>
          <p:nvPr/>
        </p:nvSpPr>
        <p:spPr>
          <a:xfrm>
            <a:off x="5432400" y="2231725"/>
            <a:ext cx="3563700" cy="260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/>
              <a:t>🔹 </a:t>
            </a:r>
            <a:r>
              <a:rPr b="1" lang="en" sz="1100"/>
              <a:t>Example Application:</a:t>
            </a:r>
            <a:br>
              <a:rPr b="1" lang="en" sz="1100"/>
            </a:br>
            <a:r>
              <a:rPr lang="en" sz="1100"/>
              <a:t> In a </a:t>
            </a:r>
            <a:r>
              <a:rPr b="1" lang="en" sz="1100"/>
              <a:t>robotic arm</a:t>
            </a:r>
            <a:r>
              <a:rPr lang="en" sz="1100"/>
              <a:t>, helical gears are used for </a:t>
            </a:r>
            <a:r>
              <a:rPr b="1" lang="en" sz="1100"/>
              <a:t>high torque</a:t>
            </a:r>
            <a:r>
              <a:rPr lang="en" sz="1100"/>
              <a:t> &amp; </a:t>
            </a:r>
            <a:r>
              <a:rPr b="1" lang="en" sz="1100"/>
              <a:t>quiet movement</a:t>
            </a:r>
            <a:r>
              <a:rPr lang="en" sz="1100"/>
              <a:t>.</a:t>
            </a:r>
            <a:br>
              <a:rPr lang="en" sz="1100"/>
            </a:br>
            <a:r>
              <a:rPr lang="en" sz="1100"/>
              <a:t> Right-hand helix on both driving &amp; driven gears ensures smooth and controlled operation.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/>
              <a:t>🔹 </a:t>
            </a:r>
            <a:r>
              <a:rPr b="1" lang="en" sz="1100"/>
              <a:t>Common Uses in Robotics: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Gearboxes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Robotic joints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Power transmission systems: </a:t>
            </a:r>
            <a:r>
              <a:rPr lang="en" sz="1100"/>
              <a:t>Ideal when </a:t>
            </a:r>
            <a:r>
              <a:rPr b="1" lang="en" sz="1100"/>
              <a:t>noise reduction</a:t>
            </a:r>
            <a:r>
              <a:rPr lang="en" sz="1100"/>
              <a:t>, </a:t>
            </a:r>
            <a:r>
              <a:rPr b="1" lang="en" sz="1100"/>
              <a:t>smoothness</a:t>
            </a:r>
            <a:r>
              <a:rPr lang="en" sz="1100"/>
              <a:t>, and </a:t>
            </a:r>
            <a:r>
              <a:rPr b="1" lang="en" sz="1100"/>
              <a:t>torque strength</a:t>
            </a:r>
            <a:r>
              <a:rPr lang="en" sz="1100"/>
              <a:t> are required.</a:t>
            </a:r>
            <a:endParaRPr sz="1100"/>
          </a:p>
        </p:txBody>
      </p:sp>
      <p:pic>
        <p:nvPicPr>
          <p:cNvPr id="188" name="Google Shape;18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42625" y="649850"/>
            <a:ext cx="3143250" cy="144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Types of Gears and their Uses</a:t>
            </a:r>
            <a:endParaRPr b="1" sz="2900"/>
          </a:p>
        </p:txBody>
      </p:sp>
      <p:sp>
        <p:nvSpPr>
          <p:cNvPr id="194" name="Google Shape;194;p33"/>
          <p:cNvSpPr txBox="1"/>
          <p:nvPr>
            <p:ph idx="1" type="body"/>
          </p:nvPr>
        </p:nvSpPr>
        <p:spPr>
          <a:xfrm>
            <a:off x="311700" y="1017800"/>
            <a:ext cx="5206800" cy="216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2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33"/>
          <p:cNvSpPr txBox="1"/>
          <p:nvPr/>
        </p:nvSpPr>
        <p:spPr>
          <a:xfrm>
            <a:off x="311700" y="1017800"/>
            <a:ext cx="5206800" cy="38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500"/>
              <a:t>Worm Gears</a:t>
            </a:r>
            <a:endParaRPr b="1" sz="15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Definition:</a:t>
            </a:r>
            <a:br>
              <a:rPr b="1" lang="en" sz="1100"/>
            </a:br>
            <a:r>
              <a:rPr lang="en" sz="1100"/>
              <a:t>Worm gears consist of a </a:t>
            </a:r>
            <a:r>
              <a:rPr b="1" lang="en" sz="1100"/>
              <a:t>screw-like worm</a:t>
            </a:r>
            <a:r>
              <a:rPr lang="en" sz="1100"/>
              <a:t> and a </a:t>
            </a:r>
            <a:r>
              <a:rPr b="1" lang="en" sz="1100"/>
              <a:t>toothed worm wheel</a:t>
            </a:r>
            <a:r>
              <a:rPr lang="en" sz="1100"/>
              <a:t>, used to transmit motion and torque between </a:t>
            </a:r>
            <a:r>
              <a:rPr b="1" lang="en" sz="1100"/>
              <a:t>perpendicular shafts</a:t>
            </a:r>
            <a:r>
              <a:rPr lang="en" sz="1100"/>
              <a:t> with high torque and low speed.</a:t>
            </a:r>
            <a:endParaRPr b="1"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/>
              <a:t>🔹 </a:t>
            </a:r>
            <a:r>
              <a:rPr b="1" lang="en" sz="1100"/>
              <a:t>Key Features: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Worm Structure:</a:t>
            </a:r>
            <a:r>
              <a:rPr lang="en" sz="1100"/>
              <a:t> Helical thread (usually single-threaded)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Worm Wheel:</a:t>
            </a:r>
            <a:r>
              <a:rPr lang="en" sz="1100"/>
              <a:t> Toothed gear that meshes with the worm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Shaft Orientation:</a:t>
            </a:r>
            <a:r>
              <a:rPr lang="en" sz="1100"/>
              <a:t> Driving and driven shafts are </a:t>
            </a:r>
            <a:r>
              <a:rPr b="1" lang="en" sz="1100"/>
              <a:t>perpendicular</a:t>
            </a:r>
            <a:endParaRPr b="1"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/>
              <a:t>🔹 </a:t>
            </a:r>
            <a:r>
              <a:rPr b="1" lang="en" sz="1100"/>
              <a:t>Gear Ratio = </a:t>
            </a:r>
            <a:r>
              <a:rPr b="1" lang="en" sz="1100"/>
              <a:t>Teeth on Worm Wheel​/</a:t>
            </a:r>
            <a:r>
              <a:rPr b="1" lang="en" sz="1100"/>
              <a:t>Threads on Worm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/>
              <a:t>Example: 1-thread worm &amp; 40-tooth wheel → </a:t>
            </a:r>
            <a:r>
              <a:rPr b="1" lang="en" sz="1100"/>
              <a:t>40:1</a:t>
            </a:r>
            <a:r>
              <a:rPr lang="en" sz="1100"/>
              <a:t> → High torque, low speed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100"/>
              <a:t>🔹 </a:t>
            </a:r>
            <a:r>
              <a:rPr b="1" lang="en" sz="1100"/>
              <a:t>Advantages:</a:t>
            </a:r>
            <a:br>
              <a:rPr b="1" lang="en" sz="1100"/>
            </a:br>
            <a:r>
              <a:rPr b="1" lang="en" sz="1100"/>
              <a:t>High torque output</a:t>
            </a:r>
            <a:br>
              <a:rPr b="1" lang="en" sz="1100"/>
            </a:br>
            <a:r>
              <a:rPr b="1" lang="en" sz="1100"/>
              <a:t>Self-locking</a:t>
            </a:r>
            <a:r>
              <a:rPr lang="en" sz="1100"/>
              <a:t>: Prevents back-driving → </a:t>
            </a:r>
            <a:r>
              <a:rPr b="1" lang="en" sz="1100"/>
              <a:t>great for holding loads in place</a:t>
            </a:r>
            <a:endParaRPr b="1" sz="1100"/>
          </a:p>
        </p:txBody>
      </p:sp>
      <p:sp>
        <p:nvSpPr>
          <p:cNvPr id="196" name="Google Shape;196;p33"/>
          <p:cNvSpPr txBox="1"/>
          <p:nvPr/>
        </p:nvSpPr>
        <p:spPr>
          <a:xfrm>
            <a:off x="5439550" y="2530475"/>
            <a:ext cx="3563700" cy="221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/>
              <a:t>🔹 </a:t>
            </a:r>
            <a:r>
              <a:rPr b="1" lang="en" sz="1100"/>
              <a:t>Example:</a:t>
            </a:r>
            <a:br>
              <a:rPr b="1" lang="en" sz="1100"/>
            </a:br>
            <a:r>
              <a:rPr lang="en" sz="1100"/>
              <a:t> A </a:t>
            </a:r>
            <a:r>
              <a:rPr b="1" lang="en" sz="1100"/>
              <a:t>robotic arm</a:t>
            </a:r>
            <a:r>
              <a:rPr lang="en" sz="1100"/>
              <a:t> lifting a heavy load uses a worm gear with </a:t>
            </a:r>
            <a:r>
              <a:rPr b="1" lang="en" sz="1100"/>
              <a:t>self-locking</a:t>
            </a:r>
            <a:r>
              <a:rPr lang="en" sz="1100"/>
              <a:t> to hold the position without slipping, ensuring safety and precision.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/>
              <a:t>🔹 </a:t>
            </a:r>
            <a:r>
              <a:rPr b="1" lang="en" sz="1100"/>
              <a:t>Uses in Robotics: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Robotic grippers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Lifting mechanisms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Joint locks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Slow-speed drives</a:t>
            </a:r>
            <a:endParaRPr sz="1100"/>
          </a:p>
        </p:txBody>
      </p:sp>
      <p:pic>
        <p:nvPicPr>
          <p:cNvPr id="197" name="Google Shape;197;p33"/>
          <p:cNvPicPr preferRelativeResize="0"/>
          <p:nvPr/>
        </p:nvPicPr>
        <p:blipFill rotWithShape="1">
          <a:blip r:embed="rId3">
            <a:alphaModFix/>
          </a:blip>
          <a:srcRect b="8125" l="14448" r="11191" t="8192"/>
          <a:stretch/>
        </p:blipFill>
        <p:spPr>
          <a:xfrm>
            <a:off x="6399275" y="277950"/>
            <a:ext cx="2001448" cy="2252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Types of Gears and their Uses</a:t>
            </a:r>
            <a:endParaRPr b="1" sz="2900"/>
          </a:p>
        </p:txBody>
      </p:sp>
      <p:sp>
        <p:nvSpPr>
          <p:cNvPr id="203" name="Google Shape;203;p34"/>
          <p:cNvSpPr txBox="1"/>
          <p:nvPr>
            <p:ph idx="1" type="body"/>
          </p:nvPr>
        </p:nvSpPr>
        <p:spPr>
          <a:xfrm>
            <a:off x="311700" y="1017800"/>
            <a:ext cx="5206800" cy="216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2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34"/>
          <p:cNvSpPr txBox="1"/>
          <p:nvPr/>
        </p:nvSpPr>
        <p:spPr>
          <a:xfrm>
            <a:off x="311700" y="1017800"/>
            <a:ext cx="5206800" cy="42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500"/>
              <a:t>Planetary (Epicyclic) Gears</a:t>
            </a:r>
            <a:endParaRPr b="1" sz="15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Definition:</a:t>
            </a:r>
            <a:br>
              <a:rPr b="1" lang="en" sz="1100"/>
            </a:br>
            <a:r>
              <a:rPr lang="en" sz="1100"/>
              <a:t> Planetary gears consist of a </a:t>
            </a:r>
            <a:r>
              <a:rPr b="1" lang="en" sz="1100"/>
              <a:t>Sun Gear</a:t>
            </a:r>
            <a:r>
              <a:rPr lang="en" sz="1100"/>
              <a:t> (center), </a:t>
            </a:r>
            <a:r>
              <a:rPr b="1" lang="en" sz="1100"/>
              <a:t>Planet Gears</a:t>
            </a:r>
            <a:r>
              <a:rPr lang="en" sz="1100"/>
              <a:t> (around the sun), </a:t>
            </a:r>
            <a:r>
              <a:rPr b="1" lang="en" sz="1100"/>
              <a:t>Ring Gear</a:t>
            </a:r>
            <a:r>
              <a:rPr lang="en" sz="1100"/>
              <a:t> (outer), and a </a:t>
            </a:r>
            <a:r>
              <a:rPr b="1" lang="en" sz="1100"/>
              <a:t>Carrier</a:t>
            </a:r>
            <a:r>
              <a:rPr lang="en" sz="1100"/>
              <a:t> that holds the planet gears. They offer </a:t>
            </a:r>
            <a:r>
              <a:rPr b="1" lang="en" sz="1100"/>
              <a:t>multiple gear ratios</a:t>
            </a:r>
            <a:r>
              <a:rPr lang="en" sz="1100"/>
              <a:t> and </a:t>
            </a:r>
            <a:r>
              <a:rPr b="1" lang="en" sz="1100"/>
              <a:t>high torque in compact design</a:t>
            </a:r>
            <a:r>
              <a:rPr lang="en" sz="1100"/>
              <a:t>.</a:t>
            </a:r>
            <a:endParaRPr b="1"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/>
              <a:t>🔹 </a:t>
            </a:r>
            <a:r>
              <a:rPr b="1" lang="en" sz="1100"/>
              <a:t>Key Components: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Sun Gear</a:t>
            </a:r>
            <a:r>
              <a:rPr lang="en" sz="1100"/>
              <a:t>: Central input gear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Planet Gears</a:t>
            </a:r>
            <a:r>
              <a:rPr lang="en" sz="1100"/>
              <a:t>: Mesh with both sun &amp; ring gear, rotate on a carrier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Ring Gear</a:t>
            </a:r>
            <a:r>
              <a:rPr lang="en" sz="1100"/>
              <a:t>: Outer gear with internal teeth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Carrier</a:t>
            </a:r>
            <a:r>
              <a:rPr lang="en" sz="1100"/>
              <a:t>: Holds &amp; rotates the planet gears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/>
              <a:t>🔹 </a:t>
            </a:r>
            <a:r>
              <a:rPr b="1" lang="en" sz="1100"/>
              <a:t>Gear Ratios &amp; Functions: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Speed Reduction</a:t>
            </a:r>
            <a:r>
              <a:rPr lang="en" sz="1100"/>
              <a:t>: Sun input, ring output → Gear ratio &gt; 1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Speed Increase</a:t>
            </a:r>
            <a:r>
              <a:rPr lang="en" sz="1100"/>
              <a:t>: Ring input, sun output → Gear ratio &lt; 1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Torque Amplification</a:t>
            </a:r>
            <a:r>
              <a:rPr lang="en" sz="1100"/>
              <a:t>: Sun input, ring fixed → Increased torque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Reversible Output</a:t>
            </a:r>
            <a:r>
              <a:rPr lang="en" sz="1100"/>
              <a:t>: Fix 2 components, rotate the 3rd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100"/>
          </a:p>
        </p:txBody>
      </p:sp>
      <p:sp>
        <p:nvSpPr>
          <p:cNvPr id="205" name="Google Shape;205;p34"/>
          <p:cNvSpPr txBox="1"/>
          <p:nvPr/>
        </p:nvSpPr>
        <p:spPr>
          <a:xfrm>
            <a:off x="5439550" y="2530475"/>
            <a:ext cx="3563700" cy="295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/>
              <a:t>🔹 </a:t>
            </a:r>
            <a:r>
              <a:rPr b="1" lang="en" sz="1100"/>
              <a:t>Example Calculation: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Sun gear: 20 teeth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Planet gears: 10 teeth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Ring gear: 40 teeth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Gear Ratio = 2:1</a:t>
            </a:r>
            <a:r>
              <a:rPr lang="en" sz="1100"/>
              <a:t> → Torque ↑, Speed ↓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/>
              <a:t>🔹 </a:t>
            </a:r>
            <a:r>
              <a:rPr b="1" lang="en" sz="1100"/>
              <a:t>Uses in Robotics &amp; Beyond: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Robotic arms &amp; joints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Precision motion systems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Automotive transmissions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Aerospace mechanisms</a:t>
            </a:r>
            <a:br>
              <a:rPr lang="en" sz="1100"/>
            </a:b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t/>
            </a:r>
            <a:endParaRPr sz="1100"/>
          </a:p>
        </p:txBody>
      </p:sp>
      <p:pic>
        <p:nvPicPr>
          <p:cNvPr id="206" name="Google Shape;206;p34"/>
          <p:cNvPicPr preferRelativeResize="0"/>
          <p:nvPr/>
        </p:nvPicPr>
        <p:blipFill rotWithShape="1">
          <a:blip r:embed="rId3">
            <a:alphaModFix/>
          </a:blip>
          <a:srcRect b="3103" l="9901" r="8738" t="14585"/>
          <a:stretch/>
        </p:blipFill>
        <p:spPr>
          <a:xfrm>
            <a:off x="5933000" y="753950"/>
            <a:ext cx="2899301" cy="1649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Types of Gears and their Uses</a:t>
            </a:r>
            <a:endParaRPr b="1" sz="2900"/>
          </a:p>
        </p:txBody>
      </p:sp>
      <p:sp>
        <p:nvSpPr>
          <p:cNvPr id="212" name="Google Shape;212;p35"/>
          <p:cNvSpPr txBox="1"/>
          <p:nvPr>
            <p:ph idx="1" type="body"/>
          </p:nvPr>
        </p:nvSpPr>
        <p:spPr>
          <a:xfrm>
            <a:off x="311700" y="1017800"/>
            <a:ext cx="5206800" cy="216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2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35"/>
          <p:cNvSpPr txBox="1"/>
          <p:nvPr/>
        </p:nvSpPr>
        <p:spPr>
          <a:xfrm>
            <a:off x="311700" y="1017800"/>
            <a:ext cx="5206800" cy="35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500"/>
              <a:t>Rack and Pinion Gears</a:t>
            </a:r>
            <a:endParaRPr b="1" sz="15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Definition:</a:t>
            </a:r>
            <a:br>
              <a:rPr b="1" lang="en" sz="1100"/>
            </a:br>
            <a:r>
              <a:rPr lang="en" sz="1100"/>
              <a:t>Rack and pinion gears convert </a:t>
            </a:r>
            <a:r>
              <a:rPr b="1" lang="en" sz="1100"/>
              <a:t>rotational motion</a:t>
            </a:r>
            <a:r>
              <a:rPr lang="en" sz="1100"/>
              <a:t> (pinion) into </a:t>
            </a:r>
            <a:r>
              <a:rPr b="1" lang="en" sz="1100"/>
              <a:t>linear motion</a:t>
            </a:r>
            <a:r>
              <a:rPr lang="en" sz="1100"/>
              <a:t> (rack), offering </a:t>
            </a:r>
            <a:r>
              <a:rPr b="1" lang="en" sz="1100"/>
              <a:t>precise motion control</a:t>
            </a:r>
            <a:r>
              <a:rPr lang="en" sz="1100"/>
              <a:t> in robotics and mechanical systems.</a:t>
            </a:r>
            <a:endParaRPr b="1"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/>
              <a:t>🔹 </a:t>
            </a:r>
            <a:r>
              <a:rPr b="1" lang="en" sz="1100"/>
              <a:t>Key Components: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Rack</a:t>
            </a:r>
            <a:r>
              <a:rPr lang="en" sz="1100"/>
              <a:t>: Flat, linear gear with straight teeth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Pinion</a:t>
            </a:r>
            <a:r>
              <a:rPr lang="en" sz="1100"/>
              <a:t>: Circular gear that meshes with the rack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Motion Conversion</a:t>
            </a:r>
            <a:r>
              <a:rPr lang="en" sz="1100"/>
              <a:t>: Rotation of the pinion → linear movement of the rack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/>
              <a:t>🔹 </a:t>
            </a:r>
            <a:r>
              <a:rPr b="1" lang="en" sz="1100"/>
              <a:t>Function &amp; Control: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Enables </a:t>
            </a:r>
            <a:r>
              <a:rPr b="1" lang="en" sz="1100"/>
              <a:t>precise linear motion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Direction of rack movement depends on </a:t>
            </a:r>
            <a:r>
              <a:rPr b="1" lang="en" sz="1100"/>
              <a:t>pinion rotation direction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Gear ratio</a:t>
            </a:r>
            <a:r>
              <a:rPr lang="en" sz="1100"/>
              <a:t> affects force and speed amplification</a:t>
            </a:r>
            <a:endParaRPr sz="1100"/>
          </a:p>
        </p:txBody>
      </p:sp>
      <p:sp>
        <p:nvSpPr>
          <p:cNvPr id="214" name="Google Shape;214;p35"/>
          <p:cNvSpPr txBox="1"/>
          <p:nvPr/>
        </p:nvSpPr>
        <p:spPr>
          <a:xfrm>
            <a:off x="5439550" y="2530475"/>
            <a:ext cx="3563700" cy="272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/>
              <a:t>🔹 </a:t>
            </a:r>
            <a:r>
              <a:rPr b="1" lang="en" sz="1100"/>
              <a:t>Example Application: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Car Steering System</a:t>
            </a:r>
            <a:r>
              <a:rPr lang="en" sz="1100"/>
              <a:t>: Pinion on steering column → rotates rack → moves wheels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Robotics</a:t>
            </a:r>
            <a:r>
              <a:rPr lang="en" sz="1100"/>
              <a:t>: Used in </a:t>
            </a:r>
            <a:r>
              <a:rPr b="1" lang="en" sz="1100"/>
              <a:t>linear actuators</a:t>
            </a:r>
            <a:r>
              <a:rPr lang="en" sz="1100"/>
              <a:t> for arms, sliders, and positioning systems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/>
              <a:t>🔹 </a:t>
            </a:r>
            <a:r>
              <a:rPr b="1" lang="en" sz="1100"/>
              <a:t>Uses in R</a:t>
            </a:r>
            <a:r>
              <a:rPr b="1" lang="en" sz="1100"/>
              <a:t>o</a:t>
            </a:r>
            <a:r>
              <a:rPr b="1" lang="en" sz="1100"/>
              <a:t>botics &amp; Systems: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Robotic arms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CNC machines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Steering &amp; control mec</a:t>
            </a:r>
            <a:r>
              <a:rPr lang="en" sz="1100"/>
              <a:t>hanisms</a:t>
            </a:r>
            <a:endParaRPr sz="1100"/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100"/>
          </a:p>
        </p:txBody>
      </p:sp>
      <p:pic>
        <p:nvPicPr>
          <p:cNvPr id="215" name="Google Shape;215;p35"/>
          <p:cNvPicPr preferRelativeResize="0"/>
          <p:nvPr/>
        </p:nvPicPr>
        <p:blipFill rotWithShape="1">
          <a:blip r:embed="rId3">
            <a:alphaModFix/>
          </a:blip>
          <a:srcRect b="6533" l="0" r="0" t="0"/>
          <a:stretch/>
        </p:blipFill>
        <p:spPr>
          <a:xfrm>
            <a:off x="5983150" y="547149"/>
            <a:ext cx="2476500" cy="1914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Types </a:t>
            </a:r>
            <a:r>
              <a:rPr b="1" lang="en" sz="2900"/>
              <a:t>of Gears and their Uses</a:t>
            </a:r>
            <a:endParaRPr b="1" sz="2900"/>
          </a:p>
        </p:txBody>
      </p:sp>
      <p:sp>
        <p:nvSpPr>
          <p:cNvPr id="221" name="Google Shape;221;p36"/>
          <p:cNvSpPr txBox="1"/>
          <p:nvPr>
            <p:ph idx="1" type="body"/>
          </p:nvPr>
        </p:nvSpPr>
        <p:spPr>
          <a:xfrm>
            <a:off x="311700" y="1017800"/>
            <a:ext cx="5206800" cy="216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2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n this video, we will demonstrate the function of gears with animations, graphs, and some basic equations. Also, we will cover a few important nomenclatures of gears. The following types of gears will be covered:&#10;&#10;1) Spur Gear&#10;2) Helical Gear&#10;3) Double Helical Gear&#10;4) Bevel Gear&#10;5) Worm Gear&#10;6) Hypoid Gear&#10;7) Rack &amp; Pinion&#10;8) Internal [Ring] Gear&#10;9) Magnetic Gear&#10;&#10;Also, We will cover some basics of gear designs by covering three related topics of gear profile, gear ratio, and gear pressure angle. &#10;In the end, we will demonstrate all the earlier mentioned types of gear applications in real engineering devices with animations. The applications will be as the following:&#10;&#10;a) Hydraulic Pump [Spur gear]&#10;b) Manual Transmission [Helical Gear]&#10;c) Vehicle Differential [Bevel gear]&#10;d) Truck Rear Drive Axle [Hypoid Gear]&#10;e) Conveyor Belt [Worm Gear]&#10;f) Car Steering System [Rack &amp; Pinion]&#10;g) Planetary Gear [Ring Gear]&#10;h) Magnetic Gear Components" id="222" name="Google Shape;222;p36" title="Gear Types, Design Basics, Applications and More - Basics of Gears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35052" y="1295450"/>
            <a:ext cx="5374000" cy="3022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69FBC"/>
            </a:gs>
            <a:gs pos="100000">
              <a:srgbClr val="E32E6B"/>
            </a:gs>
          </a:gsLst>
          <a:lin ang="5400012" scaled="0"/>
        </a:gradFill>
      </p:bgPr>
    </p:bg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7"/>
          <p:cNvSpPr txBox="1"/>
          <p:nvPr>
            <p:ph type="title"/>
          </p:nvPr>
        </p:nvSpPr>
        <p:spPr>
          <a:xfrm>
            <a:off x="311700" y="1484875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5600"/>
              <a:t>Thanks For Joining </a:t>
            </a:r>
            <a:endParaRPr b="1" sz="5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5600"/>
              <a:t>^_^</a:t>
            </a:r>
            <a:endParaRPr b="1" sz="5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