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0" r:id="rId4"/>
    <p:sldMasterId id="214748367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Lst>
  <p:sldSz cy="5143500" cx="9144000"/>
  <p:notesSz cx="6858000" cy="9144000"/>
  <p:embeddedFontLst>
    <p:embeddedFont>
      <p:font typeface="Roboto"/>
      <p:regular r:id="rId27"/>
      <p:bold r:id="rId28"/>
      <p:italic r:id="rId29"/>
      <p:boldItalic r:id="rId30"/>
    </p:embeddedFont>
    <p:embeddedFont>
      <p:font typeface="Lexend Light"/>
      <p:regular r:id="rId31"/>
      <p:bold r:id="rId32"/>
    </p:embeddedFont>
    <p:embeddedFont>
      <p:font typeface="Lexend"/>
      <p:regular r:id="rId33"/>
      <p:bold r:id="rId3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font" Target="fonts/Roboto-bold.fntdata"/><Relationship Id="rId27" Type="http://schemas.openxmlformats.org/officeDocument/2006/relationships/font" Target="fonts/Roboto-regular.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font" Target="fonts/Roboto-italic.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LexendLight-regular.fntdata"/><Relationship Id="rId30" Type="http://schemas.openxmlformats.org/officeDocument/2006/relationships/font" Target="fonts/Roboto-boldItalic.fntdata"/><Relationship Id="rId11" Type="http://schemas.openxmlformats.org/officeDocument/2006/relationships/slide" Target="slides/slide5.xml"/><Relationship Id="rId33" Type="http://schemas.openxmlformats.org/officeDocument/2006/relationships/font" Target="fonts/Lexend-regular.fntdata"/><Relationship Id="rId10" Type="http://schemas.openxmlformats.org/officeDocument/2006/relationships/slide" Target="slides/slide4.xml"/><Relationship Id="rId32" Type="http://schemas.openxmlformats.org/officeDocument/2006/relationships/font" Target="fonts/LexendLight-bold.fntdata"/><Relationship Id="rId13" Type="http://schemas.openxmlformats.org/officeDocument/2006/relationships/slide" Target="slides/slide7.xml"/><Relationship Id="rId12" Type="http://schemas.openxmlformats.org/officeDocument/2006/relationships/slide" Target="slides/slide6.xml"/><Relationship Id="rId34" Type="http://schemas.openxmlformats.org/officeDocument/2006/relationships/font" Target="fonts/Lexend-bold.fntdata"/><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34f52cae0f7_2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34f52cae0f7_2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4f52cae0f7_2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34f52cae0f7_2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34f52cae0f7_2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34f52cae0f7_2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34f52cae0f7_2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34f52cae0f7_2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34f52cae0f7_2_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34f52cae0f7_2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34f52cae0f7_2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34f52cae0f7_2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34f52cae0f7_2_1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34f52cae0f7_2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34f52cae0f7_2_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34f52cae0f7_2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34f52cae0f7_2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34f52cae0f7_2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3512c1ff2d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3512c1ff2d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3512c1ff2d0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3512c1ff2d0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3512c1ff2d0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3512c1ff2d0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3512c1ff2d0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3512c1ff2d0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3512c1ff2d0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3512c1ff2d0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3512c1ff2d0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3512c1ff2d0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3512c1ff2d0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3512c1ff2d0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3512c1ff2d0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3512c1ff2d0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3512c1ff2d0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0" name="Google Shape;240;g3512c1ff2d0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3512c1ff2d0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3512c1ff2d0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34f52cae0f7_2_1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34f52cae0f7_2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54" name="Shape 54"/>
        <p:cNvGrpSpPr/>
        <p:nvPr/>
      </p:nvGrpSpPr>
      <p:grpSpPr>
        <a:xfrm>
          <a:off x="0" y="0"/>
          <a:ext cx="0" cy="0"/>
          <a:chOff x="0" y="0"/>
          <a:chExt cx="0" cy="0"/>
        </a:xfrm>
      </p:grpSpPr>
      <p:grpSp>
        <p:nvGrpSpPr>
          <p:cNvPr id="55" name="Google Shape;55;p14"/>
          <p:cNvGrpSpPr/>
          <p:nvPr/>
        </p:nvGrpSpPr>
        <p:grpSpPr>
          <a:xfrm>
            <a:off x="6098378" y="5"/>
            <a:ext cx="3045625" cy="2030570"/>
            <a:chOff x="6098378" y="5"/>
            <a:chExt cx="3045625" cy="2030570"/>
          </a:xfrm>
        </p:grpSpPr>
        <p:sp>
          <p:nvSpPr>
            <p:cNvPr id="56" name="Google Shape;56;p14"/>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4"/>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14"/>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14"/>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14"/>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1" name="Google Shape;61;p14"/>
          <p:cNvSpPr txBox="1"/>
          <p:nvPr>
            <p:ph type="ctrTitle"/>
          </p:nvPr>
        </p:nvSpPr>
        <p:spPr>
          <a:xfrm>
            <a:off x="598100" y="1775222"/>
            <a:ext cx="8222100" cy="838800"/>
          </a:xfrm>
          <a:prstGeom prst="rect">
            <a:avLst/>
          </a:prstGeom>
        </p:spPr>
        <p:txBody>
          <a:bodyPr anchorCtr="0" anchor="b" bIns="91425" lIns="91425" spcFirstLastPara="1" rIns="91425" wrap="square" tIns="91425">
            <a:normAutofit/>
          </a:bodyPr>
          <a:lstStyle>
            <a:lvl1pPr lvl="0">
              <a:spcBef>
                <a:spcPts val="0"/>
              </a:spcBef>
              <a:spcAft>
                <a:spcPts val="0"/>
              </a:spcAft>
              <a:buClr>
                <a:schemeClr val="lt1"/>
              </a:buClr>
              <a:buSzPts val="4200"/>
              <a:buNone/>
              <a:defRPr sz="4200">
                <a:solidFill>
                  <a:schemeClr val="lt1"/>
                </a:solidFill>
              </a:defRPr>
            </a:lvl1pPr>
            <a:lvl2pPr lvl="1">
              <a:spcBef>
                <a:spcPts val="0"/>
              </a:spcBef>
              <a:spcAft>
                <a:spcPts val="0"/>
              </a:spcAft>
              <a:buClr>
                <a:schemeClr val="lt1"/>
              </a:buClr>
              <a:buSzPts val="4200"/>
              <a:buNone/>
              <a:defRPr sz="4200">
                <a:solidFill>
                  <a:schemeClr val="lt1"/>
                </a:solidFill>
              </a:defRPr>
            </a:lvl2pPr>
            <a:lvl3pPr lvl="2">
              <a:spcBef>
                <a:spcPts val="0"/>
              </a:spcBef>
              <a:spcAft>
                <a:spcPts val="0"/>
              </a:spcAft>
              <a:buClr>
                <a:schemeClr val="lt1"/>
              </a:buClr>
              <a:buSzPts val="4200"/>
              <a:buNone/>
              <a:defRPr sz="4200">
                <a:solidFill>
                  <a:schemeClr val="lt1"/>
                </a:solidFill>
              </a:defRPr>
            </a:lvl3pPr>
            <a:lvl4pPr lvl="3">
              <a:spcBef>
                <a:spcPts val="0"/>
              </a:spcBef>
              <a:spcAft>
                <a:spcPts val="0"/>
              </a:spcAft>
              <a:buClr>
                <a:schemeClr val="lt1"/>
              </a:buClr>
              <a:buSzPts val="4200"/>
              <a:buNone/>
              <a:defRPr sz="4200">
                <a:solidFill>
                  <a:schemeClr val="lt1"/>
                </a:solidFill>
              </a:defRPr>
            </a:lvl4pPr>
            <a:lvl5pPr lvl="4">
              <a:spcBef>
                <a:spcPts val="0"/>
              </a:spcBef>
              <a:spcAft>
                <a:spcPts val="0"/>
              </a:spcAft>
              <a:buClr>
                <a:schemeClr val="lt1"/>
              </a:buClr>
              <a:buSzPts val="4200"/>
              <a:buNone/>
              <a:defRPr sz="4200">
                <a:solidFill>
                  <a:schemeClr val="lt1"/>
                </a:solidFill>
              </a:defRPr>
            </a:lvl5pPr>
            <a:lvl6pPr lvl="5">
              <a:spcBef>
                <a:spcPts val="0"/>
              </a:spcBef>
              <a:spcAft>
                <a:spcPts val="0"/>
              </a:spcAft>
              <a:buClr>
                <a:schemeClr val="lt1"/>
              </a:buClr>
              <a:buSzPts val="4200"/>
              <a:buNone/>
              <a:defRPr sz="4200">
                <a:solidFill>
                  <a:schemeClr val="lt1"/>
                </a:solidFill>
              </a:defRPr>
            </a:lvl6pPr>
            <a:lvl7pPr lvl="6">
              <a:spcBef>
                <a:spcPts val="0"/>
              </a:spcBef>
              <a:spcAft>
                <a:spcPts val="0"/>
              </a:spcAft>
              <a:buClr>
                <a:schemeClr val="lt1"/>
              </a:buClr>
              <a:buSzPts val="4200"/>
              <a:buNone/>
              <a:defRPr sz="4200">
                <a:solidFill>
                  <a:schemeClr val="lt1"/>
                </a:solidFill>
              </a:defRPr>
            </a:lvl7pPr>
            <a:lvl8pPr lvl="7">
              <a:spcBef>
                <a:spcPts val="0"/>
              </a:spcBef>
              <a:spcAft>
                <a:spcPts val="0"/>
              </a:spcAft>
              <a:buClr>
                <a:schemeClr val="lt1"/>
              </a:buClr>
              <a:buSzPts val="4200"/>
              <a:buNone/>
              <a:defRPr sz="4200">
                <a:solidFill>
                  <a:schemeClr val="lt1"/>
                </a:solidFill>
              </a:defRPr>
            </a:lvl8pPr>
            <a:lvl9pPr lvl="8">
              <a:spcBef>
                <a:spcPts val="0"/>
              </a:spcBef>
              <a:spcAft>
                <a:spcPts val="0"/>
              </a:spcAft>
              <a:buClr>
                <a:schemeClr val="lt1"/>
              </a:buClr>
              <a:buSzPts val="4200"/>
              <a:buNone/>
              <a:defRPr sz="4200">
                <a:solidFill>
                  <a:schemeClr val="lt1"/>
                </a:solidFill>
              </a:defRPr>
            </a:lvl9pPr>
          </a:lstStyle>
          <a:p/>
        </p:txBody>
      </p:sp>
      <p:sp>
        <p:nvSpPr>
          <p:cNvPr id="62" name="Google Shape;62;p14"/>
          <p:cNvSpPr txBox="1"/>
          <p:nvPr>
            <p:ph idx="1" type="subTitle"/>
          </p:nvPr>
        </p:nvSpPr>
        <p:spPr>
          <a:xfrm>
            <a:off x="598088" y="2715913"/>
            <a:ext cx="8222100" cy="4329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2100"/>
              <a:buNone/>
              <a:defRPr sz="2100">
                <a:solidFill>
                  <a:schemeClr val="lt1"/>
                </a:solidFill>
              </a:defRPr>
            </a:lvl1pPr>
            <a:lvl2pPr lvl="1">
              <a:lnSpc>
                <a:spcPct val="100000"/>
              </a:lnSpc>
              <a:spcBef>
                <a:spcPts val="0"/>
              </a:spcBef>
              <a:spcAft>
                <a:spcPts val="0"/>
              </a:spcAft>
              <a:buClr>
                <a:schemeClr val="lt1"/>
              </a:buClr>
              <a:buSzPts val="2100"/>
              <a:buNone/>
              <a:defRPr sz="2100">
                <a:solidFill>
                  <a:schemeClr val="lt1"/>
                </a:solidFill>
              </a:defRPr>
            </a:lvl2pPr>
            <a:lvl3pPr lvl="2">
              <a:lnSpc>
                <a:spcPct val="100000"/>
              </a:lnSpc>
              <a:spcBef>
                <a:spcPts val="0"/>
              </a:spcBef>
              <a:spcAft>
                <a:spcPts val="0"/>
              </a:spcAft>
              <a:buClr>
                <a:schemeClr val="lt1"/>
              </a:buClr>
              <a:buSzPts val="2100"/>
              <a:buNone/>
              <a:defRPr sz="2100">
                <a:solidFill>
                  <a:schemeClr val="lt1"/>
                </a:solidFill>
              </a:defRPr>
            </a:lvl3pPr>
            <a:lvl4pPr lvl="3">
              <a:lnSpc>
                <a:spcPct val="100000"/>
              </a:lnSpc>
              <a:spcBef>
                <a:spcPts val="0"/>
              </a:spcBef>
              <a:spcAft>
                <a:spcPts val="0"/>
              </a:spcAft>
              <a:buClr>
                <a:schemeClr val="lt1"/>
              </a:buClr>
              <a:buSzPts val="2100"/>
              <a:buNone/>
              <a:defRPr sz="2100">
                <a:solidFill>
                  <a:schemeClr val="lt1"/>
                </a:solidFill>
              </a:defRPr>
            </a:lvl4pPr>
            <a:lvl5pPr lvl="4">
              <a:lnSpc>
                <a:spcPct val="100000"/>
              </a:lnSpc>
              <a:spcBef>
                <a:spcPts val="0"/>
              </a:spcBef>
              <a:spcAft>
                <a:spcPts val="0"/>
              </a:spcAft>
              <a:buClr>
                <a:schemeClr val="lt1"/>
              </a:buClr>
              <a:buSzPts val="2100"/>
              <a:buNone/>
              <a:defRPr sz="2100">
                <a:solidFill>
                  <a:schemeClr val="lt1"/>
                </a:solidFill>
              </a:defRPr>
            </a:lvl5pPr>
            <a:lvl6pPr lvl="5">
              <a:lnSpc>
                <a:spcPct val="100000"/>
              </a:lnSpc>
              <a:spcBef>
                <a:spcPts val="0"/>
              </a:spcBef>
              <a:spcAft>
                <a:spcPts val="0"/>
              </a:spcAft>
              <a:buClr>
                <a:schemeClr val="lt1"/>
              </a:buClr>
              <a:buSzPts val="2100"/>
              <a:buNone/>
              <a:defRPr sz="2100">
                <a:solidFill>
                  <a:schemeClr val="lt1"/>
                </a:solidFill>
              </a:defRPr>
            </a:lvl6pPr>
            <a:lvl7pPr lvl="6">
              <a:lnSpc>
                <a:spcPct val="100000"/>
              </a:lnSpc>
              <a:spcBef>
                <a:spcPts val="0"/>
              </a:spcBef>
              <a:spcAft>
                <a:spcPts val="0"/>
              </a:spcAft>
              <a:buClr>
                <a:schemeClr val="lt1"/>
              </a:buClr>
              <a:buSzPts val="2100"/>
              <a:buNone/>
              <a:defRPr sz="2100">
                <a:solidFill>
                  <a:schemeClr val="lt1"/>
                </a:solidFill>
              </a:defRPr>
            </a:lvl7pPr>
            <a:lvl8pPr lvl="7">
              <a:lnSpc>
                <a:spcPct val="100000"/>
              </a:lnSpc>
              <a:spcBef>
                <a:spcPts val="0"/>
              </a:spcBef>
              <a:spcAft>
                <a:spcPts val="0"/>
              </a:spcAft>
              <a:buClr>
                <a:schemeClr val="lt1"/>
              </a:buClr>
              <a:buSzPts val="2100"/>
              <a:buNone/>
              <a:defRPr sz="2100">
                <a:solidFill>
                  <a:schemeClr val="lt1"/>
                </a:solidFill>
              </a:defRPr>
            </a:lvl8pPr>
            <a:lvl9pPr lvl="8">
              <a:lnSpc>
                <a:spcPct val="100000"/>
              </a:lnSpc>
              <a:spcBef>
                <a:spcPts val="0"/>
              </a:spcBef>
              <a:spcAft>
                <a:spcPts val="0"/>
              </a:spcAft>
              <a:buClr>
                <a:schemeClr val="lt1"/>
              </a:buClr>
              <a:buSzPts val="2100"/>
              <a:buNone/>
              <a:defRPr sz="2100">
                <a:solidFill>
                  <a:schemeClr val="lt1"/>
                </a:solidFill>
              </a:defRPr>
            </a:lvl9pPr>
          </a:lstStyle>
          <a:p/>
        </p:txBody>
      </p:sp>
      <p:sp>
        <p:nvSpPr>
          <p:cNvPr id="63" name="Google Shape;63;p14"/>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64" name="Shape 64"/>
        <p:cNvGrpSpPr/>
        <p:nvPr/>
      </p:nvGrpSpPr>
      <p:grpSpPr>
        <a:xfrm>
          <a:off x="0" y="0"/>
          <a:ext cx="0" cy="0"/>
          <a:chOff x="0" y="0"/>
          <a:chExt cx="0" cy="0"/>
        </a:xfrm>
      </p:grpSpPr>
      <p:grpSp>
        <p:nvGrpSpPr>
          <p:cNvPr id="65" name="Google Shape;65;p15"/>
          <p:cNvGrpSpPr/>
          <p:nvPr/>
        </p:nvGrpSpPr>
        <p:grpSpPr>
          <a:xfrm>
            <a:off x="6098378" y="5"/>
            <a:ext cx="3045625" cy="2030570"/>
            <a:chOff x="6098378" y="5"/>
            <a:chExt cx="3045625" cy="2030570"/>
          </a:xfrm>
        </p:grpSpPr>
        <p:sp>
          <p:nvSpPr>
            <p:cNvPr id="66" name="Google Shape;66;p15"/>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15"/>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15"/>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15"/>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15"/>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1" name="Google Shape;71;p15"/>
          <p:cNvSpPr txBox="1"/>
          <p:nvPr>
            <p:ph type="title"/>
          </p:nvPr>
        </p:nvSpPr>
        <p:spPr>
          <a:xfrm>
            <a:off x="598100" y="2152347"/>
            <a:ext cx="8222100" cy="838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200"/>
              <a:buNone/>
              <a:defRPr sz="4200">
                <a:solidFill>
                  <a:schemeClr val="lt1"/>
                </a:solidFill>
              </a:defRPr>
            </a:lvl1pPr>
            <a:lvl2pPr lvl="1">
              <a:spcBef>
                <a:spcPts val="0"/>
              </a:spcBef>
              <a:spcAft>
                <a:spcPts val="0"/>
              </a:spcAft>
              <a:buClr>
                <a:schemeClr val="lt1"/>
              </a:buClr>
              <a:buSzPts val="4200"/>
              <a:buNone/>
              <a:defRPr sz="4200">
                <a:solidFill>
                  <a:schemeClr val="lt1"/>
                </a:solidFill>
              </a:defRPr>
            </a:lvl2pPr>
            <a:lvl3pPr lvl="2">
              <a:spcBef>
                <a:spcPts val="0"/>
              </a:spcBef>
              <a:spcAft>
                <a:spcPts val="0"/>
              </a:spcAft>
              <a:buClr>
                <a:schemeClr val="lt1"/>
              </a:buClr>
              <a:buSzPts val="4200"/>
              <a:buNone/>
              <a:defRPr sz="4200">
                <a:solidFill>
                  <a:schemeClr val="lt1"/>
                </a:solidFill>
              </a:defRPr>
            </a:lvl3pPr>
            <a:lvl4pPr lvl="3">
              <a:spcBef>
                <a:spcPts val="0"/>
              </a:spcBef>
              <a:spcAft>
                <a:spcPts val="0"/>
              </a:spcAft>
              <a:buClr>
                <a:schemeClr val="lt1"/>
              </a:buClr>
              <a:buSzPts val="4200"/>
              <a:buNone/>
              <a:defRPr sz="4200">
                <a:solidFill>
                  <a:schemeClr val="lt1"/>
                </a:solidFill>
              </a:defRPr>
            </a:lvl4pPr>
            <a:lvl5pPr lvl="4">
              <a:spcBef>
                <a:spcPts val="0"/>
              </a:spcBef>
              <a:spcAft>
                <a:spcPts val="0"/>
              </a:spcAft>
              <a:buClr>
                <a:schemeClr val="lt1"/>
              </a:buClr>
              <a:buSzPts val="4200"/>
              <a:buNone/>
              <a:defRPr sz="4200">
                <a:solidFill>
                  <a:schemeClr val="lt1"/>
                </a:solidFill>
              </a:defRPr>
            </a:lvl5pPr>
            <a:lvl6pPr lvl="5">
              <a:spcBef>
                <a:spcPts val="0"/>
              </a:spcBef>
              <a:spcAft>
                <a:spcPts val="0"/>
              </a:spcAft>
              <a:buClr>
                <a:schemeClr val="lt1"/>
              </a:buClr>
              <a:buSzPts val="4200"/>
              <a:buNone/>
              <a:defRPr sz="4200">
                <a:solidFill>
                  <a:schemeClr val="lt1"/>
                </a:solidFill>
              </a:defRPr>
            </a:lvl6pPr>
            <a:lvl7pPr lvl="6">
              <a:spcBef>
                <a:spcPts val="0"/>
              </a:spcBef>
              <a:spcAft>
                <a:spcPts val="0"/>
              </a:spcAft>
              <a:buClr>
                <a:schemeClr val="lt1"/>
              </a:buClr>
              <a:buSzPts val="4200"/>
              <a:buNone/>
              <a:defRPr sz="4200">
                <a:solidFill>
                  <a:schemeClr val="lt1"/>
                </a:solidFill>
              </a:defRPr>
            </a:lvl7pPr>
            <a:lvl8pPr lvl="7">
              <a:spcBef>
                <a:spcPts val="0"/>
              </a:spcBef>
              <a:spcAft>
                <a:spcPts val="0"/>
              </a:spcAft>
              <a:buClr>
                <a:schemeClr val="lt1"/>
              </a:buClr>
              <a:buSzPts val="4200"/>
              <a:buNone/>
              <a:defRPr sz="4200">
                <a:solidFill>
                  <a:schemeClr val="lt1"/>
                </a:solidFill>
              </a:defRPr>
            </a:lvl8pPr>
            <a:lvl9pPr lvl="8">
              <a:spcBef>
                <a:spcPts val="0"/>
              </a:spcBef>
              <a:spcAft>
                <a:spcPts val="0"/>
              </a:spcAft>
              <a:buClr>
                <a:schemeClr val="lt1"/>
              </a:buClr>
              <a:buSzPts val="4200"/>
              <a:buNone/>
              <a:defRPr sz="4200">
                <a:solidFill>
                  <a:schemeClr val="lt1"/>
                </a:solidFill>
              </a:defRPr>
            </a:lvl9pPr>
          </a:lstStyle>
          <a:p/>
        </p:txBody>
      </p:sp>
      <p:sp>
        <p:nvSpPr>
          <p:cNvPr id="72" name="Google Shape;72;p15"/>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73" name="Shape 73"/>
        <p:cNvGrpSpPr/>
        <p:nvPr/>
      </p:nvGrpSpPr>
      <p:grpSpPr>
        <a:xfrm>
          <a:off x="0" y="0"/>
          <a:ext cx="0" cy="0"/>
          <a:chOff x="0" y="0"/>
          <a:chExt cx="0" cy="0"/>
        </a:xfrm>
      </p:grpSpPr>
      <p:grpSp>
        <p:nvGrpSpPr>
          <p:cNvPr id="74" name="Google Shape;74;p16"/>
          <p:cNvGrpSpPr/>
          <p:nvPr/>
        </p:nvGrpSpPr>
        <p:grpSpPr>
          <a:xfrm>
            <a:off x="0" y="3903669"/>
            <a:ext cx="9144000" cy="1239925"/>
            <a:chOff x="0" y="3903669"/>
            <a:chExt cx="9144000" cy="1239925"/>
          </a:xfrm>
        </p:grpSpPr>
        <p:sp>
          <p:nvSpPr>
            <p:cNvPr id="75" name="Google Shape;75;p16"/>
            <p:cNvSpPr/>
            <p:nvPr/>
          </p:nvSpPr>
          <p:spPr>
            <a:xfrm>
              <a:off x="8154895" y="3903669"/>
              <a:ext cx="989100" cy="9879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6"/>
            <p:cNvSpPr/>
            <p:nvPr/>
          </p:nvSpPr>
          <p:spPr>
            <a:xfrm flipH="1">
              <a:off x="6181163" y="3903669"/>
              <a:ext cx="989100" cy="9879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16"/>
            <p:cNvSpPr/>
            <p:nvPr/>
          </p:nvSpPr>
          <p:spPr>
            <a:xfrm>
              <a:off x="7170274" y="3903669"/>
              <a:ext cx="989100" cy="9879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16"/>
            <p:cNvSpPr/>
            <p:nvPr/>
          </p:nvSpPr>
          <p:spPr>
            <a:xfrm rot="10800000">
              <a:off x="8154757" y="3903682"/>
              <a:ext cx="989100" cy="9879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6"/>
            <p:cNvSpPr/>
            <p:nvPr/>
          </p:nvSpPr>
          <p:spPr>
            <a:xfrm>
              <a:off x="0" y="4891594"/>
              <a:ext cx="9144000" cy="2520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0" name="Google Shape;80;p16"/>
          <p:cNvSpPr txBox="1"/>
          <p:nvPr>
            <p:ph type="title"/>
          </p:nvPr>
        </p:nvSpPr>
        <p:spPr>
          <a:xfrm>
            <a:off x="311700" y="410000"/>
            <a:ext cx="8520600" cy="6078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81" name="Google Shape;81;p16"/>
          <p:cNvSpPr txBox="1"/>
          <p:nvPr>
            <p:ph idx="1" type="body"/>
          </p:nvPr>
        </p:nvSpPr>
        <p:spPr>
          <a:xfrm>
            <a:off x="311700" y="1229875"/>
            <a:ext cx="8520600" cy="33390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82" name="Google Shape;82;p16"/>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83" name="Shape 83"/>
        <p:cNvGrpSpPr/>
        <p:nvPr/>
      </p:nvGrpSpPr>
      <p:grpSpPr>
        <a:xfrm>
          <a:off x="0" y="0"/>
          <a:ext cx="0" cy="0"/>
          <a:chOff x="0" y="0"/>
          <a:chExt cx="0" cy="0"/>
        </a:xfrm>
      </p:grpSpPr>
      <p:sp>
        <p:nvSpPr>
          <p:cNvPr id="84" name="Google Shape;84;p17"/>
          <p:cNvSpPr txBox="1"/>
          <p:nvPr>
            <p:ph type="title"/>
          </p:nvPr>
        </p:nvSpPr>
        <p:spPr>
          <a:xfrm>
            <a:off x="311700" y="410000"/>
            <a:ext cx="8520600" cy="6078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85" name="Google Shape;85;p17"/>
          <p:cNvSpPr txBox="1"/>
          <p:nvPr>
            <p:ph idx="1" type="body"/>
          </p:nvPr>
        </p:nvSpPr>
        <p:spPr>
          <a:xfrm>
            <a:off x="311700" y="1229975"/>
            <a:ext cx="3999900" cy="33390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86" name="Google Shape;86;p17"/>
          <p:cNvSpPr txBox="1"/>
          <p:nvPr>
            <p:ph idx="2" type="body"/>
          </p:nvPr>
        </p:nvSpPr>
        <p:spPr>
          <a:xfrm>
            <a:off x="4832400" y="1229975"/>
            <a:ext cx="3999900" cy="33390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87" name="Google Shape;87;p17"/>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8" name="Shape 88"/>
        <p:cNvGrpSpPr/>
        <p:nvPr/>
      </p:nvGrpSpPr>
      <p:grpSpPr>
        <a:xfrm>
          <a:off x="0" y="0"/>
          <a:ext cx="0" cy="0"/>
          <a:chOff x="0" y="0"/>
          <a:chExt cx="0" cy="0"/>
        </a:xfrm>
      </p:grpSpPr>
      <p:sp>
        <p:nvSpPr>
          <p:cNvPr id="89" name="Google Shape;89;p18"/>
          <p:cNvSpPr txBox="1"/>
          <p:nvPr>
            <p:ph type="title"/>
          </p:nvPr>
        </p:nvSpPr>
        <p:spPr>
          <a:xfrm>
            <a:off x="311700" y="410000"/>
            <a:ext cx="8520600" cy="6078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90" name="Google Shape;90;p18"/>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91" name="Shape 91"/>
        <p:cNvGrpSpPr/>
        <p:nvPr/>
      </p:nvGrpSpPr>
      <p:grpSpPr>
        <a:xfrm>
          <a:off x="0" y="0"/>
          <a:ext cx="0" cy="0"/>
          <a:chOff x="0" y="0"/>
          <a:chExt cx="0" cy="0"/>
        </a:xfrm>
      </p:grpSpPr>
      <p:sp>
        <p:nvSpPr>
          <p:cNvPr id="92" name="Google Shape;92;p19"/>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93" name="Google Shape;93;p19"/>
          <p:cNvSpPr txBox="1"/>
          <p:nvPr>
            <p:ph idx="1" type="body"/>
          </p:nvPr>
        </p:nvSpPr>
        <p:spPr>
          <a:xfrm>
            <a:off x="311700" y="1465804"/>
            <a:ext cx="2808000" cy="31032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94" name="Google Shape;94;p19"/>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4"/>
        </a:solidFill>
      </p:bgPr>
    </p:bg>
    <p:spTree>
      <p:nvGrpSpPr>
        <p:cNvPr id="95" name="Shape 95"/>
        <p:cNvGrpSpPr/>
        <p:nvPr/>
      </p:nvGrpSpPr>
      <p:grpSpPr>
        <a:xfrm>
          <a:off x="0" y="0"/>
          <a:ext cx="0" cy="0"/>
          <a:chOff x="0" y="0"/>
          <a:chExt cx="0" cy="0"/>
        </a:xfrm>
      </p:grpSpPr>
      <p:grpSp>
        <p:nvGrpSpPr>
          <p:cNvPr id="96" name="Google Shape;96;p20"/>
          <p:cNvGrpSpPr/>
          <p:nvPr/>
        </p:nvGrpSpPr>
        <p:grpSpPr>
          <a:xfrm>
            <a:off x="6098378" y="5"/>
            <a:ext cx="3045625" cy="2030570"/>
            <a:chOff x="6098378" y="5"/>
            <a:chExt cx="3045625" cy="2030570"/>
          </a:xfrm>
        </p:grpSpPr>
        <p:sp>
          <p:nvSpPr>
            <p:cNvPr id="97" name="Google Shape;97;p20"/>
            <p:cNvSpPr/>
            <p:nvPr/>
          </p:nvSpPr>
          <p:spPr>
            <a:xfrm>
              <a:off x="8128803" y="16"/>
              <a:ext cx="1015200" cy="1015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20"/>
            <p:cNvSpPr/>
            <p:nvPr/>
          </p:nvSpPr>
          <p:spPr>
            <a:xfrm flipH="1">
              <a:off x="7113463" y="5"/>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20"/>
            <p:cNvSpPr/>
            <p:nvPr/>
          </p:nvSpPr>
          <p:spPr>
            <a:xfrm flipH="1" rot="10800000">
              <a:off x="7113588" y="107"/>
              <a:ext cx="1015200" cy="10152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20"/>
            <p:cNvSpPr/>
            <p:nvPr/>
          </p:nvSpPr>
          <p:spPr>
            <a:xfrm rot="10800000">
              <a:off x="6098378" y="97"/>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20"/>
            <p:cNvSpPr/>
            <p:nvPr/>
          </p:nvSpPr>
          <p:spPr>
            <a:xfrm rot="10800000">
              <a:off x="8128789" y="1015375"/>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2" name="Google Shape;102;p20"/>
          <p:cNvSpPr txBox="1"/>
          <p:nvPr>
            <p:ph type="title"/>
          </p:nvPr>
        </p:nvSpPr>
        <p:spPr>
          <a:xfrm>
            <a:off x="490250" y="526350"/>
            <a:ext cx="56187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103" name="Google Shape;103;p20"/>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04" name="Shape 104"/>
        <p:cNvGrpSpPr/>
        <p:nvPr/>
      </p:nvGrpSpPr>
      <p:grpSpPr>
        <a:xfrm>
          <a:off x="0" y="0"/>
          <a:ext cx="0" cy="0"/>
          <a:chOff x="0" y="0"/>
          <a:chExt cx="0" cy="0"/>
        </a:xfrm>
      </p:grpSpPr>
      <p:sp>
        <p:nvSpPr>
          <p:cNvPr id="105" name="Google Shape;105;p21"/>
          <p:cNvSpPr/>
          <p:nvPr/>
        </p:nvSpPr>
        <p:spPr>
          <a:xfrm>
            <a:off x="4572000" y="-17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06" name="Google Shape;106;p21"/>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107" name="Google Shape;107;p21"/>
          <p:cNvSpPr txBox="1"/>
          <p:nvPr>
            <p:ph type="title"/>
          </p:nvPr>
        </p:nvSpPr>
        <p:spPr>
          <a:xfrm>
            <a:off x="265500" y="1151100"/>
            <a:ext cx="4045200" cy="15645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108" name="Google Shape;108;p21"/>
          <p:cNvSpPr txBox="1"/>
          <p:nvPr>
            <p:ph idx="1" type="subTitle"/>
          </p:nvPr>
        </p:nvSpPr>
        <p:spPr>
          <a:xfrm>
            <a:off x="265500" y="2769001"/>
            <a:ext cx="4045200" cy="12693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09" name="Google Shape;109;p21"/>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110" name="Google Shape;110;p21"/>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11" name="Shape 111"/>
        <p:cNvGrpSpPr/>
        <p:nvPr/>
      </p:nvGrpSpPr>
      <p:grpSpPr>
        <a:xfrm>
          <a:off x="0" y="0"/>
          <a:ext cx="0" cy="0"/>
          <a:chOff x="0" y="0"/>
          <a:chExt cx="0" cy="0"/>
        </a:xfrm>
      </p:grpSpPr>
      <p:sp>
        <p:nvSpPr>
          <p:cNvPr id="112" name="Google Shape;112;p22"/>
          <p:cNvSpPr txBox="1"/>
          <p:nvPr>
            <p:ph idx="1" type="body"/>
          </p:nvPr>
        </p:nvSpPr>
        <p:spPr>
          <a:xfrm>
            <a:off x="319500" y="423057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113" name="Google Shape;113;p22"/>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114" name="Shape 114"/>
        <p:cNvGrpSpPr/>
        <p:nvPr/>
      </p:nvGrpSpPr>
      <p:grpSpPr>
        <a:xfrm>
          <a:off x="0" y="0"/>
          <a:ext cx="0" cy="0"/>
          <a:chOff x="0" y="0"/>
          <a:chExt cx="0" cy="0"/>
        </a:xfrm>
      </p:grpSpPr>
      <p:grpSp>
        <p:nvGrpSpPr>
          <p:cNvPr id="115" name="Google Shape;115;p23"/>
          <p:cNvGrpSpPr/>
          <p:nvPr/>
        </p:nvGrpSpPr>
        <p:grpSpPr>
          <a:xfrm>
            <a:off x="6098378" y="5"/>
            <a:ext cx="3045625" cy="2030570"/>
            <a:chOff x="6098378" y="5"/>
            <a:chExt cx="3045625" cy="2030570"/>
          </a:xfrm>
        </p:grpSpPr>
        <p:sp>
          <p:nvSpPr>
            <p:cNvPr id="116" name="Google Shape;116;p23"/>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23"/>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23"/>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23"/>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23"/>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1" name="Google Shape;121;p23"/>
          <p:cNvSpPr txBox="1"/>
          <p:nvPr>
            <p:ph hasCustomPrompt="1" type="title"/>
          </p:nvPr>
        </p:nvSpPr>
        <p:spPr>
          <a:xfrm>
            <a:off x="311700" y="1256050"/>
            <a:ext cx="8520600" cy="20307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1"/>
              </a:buClr>
              <a:buSzPts val="12000"/>
              <a:buNone/>
              <a:defRPr sz="12000">
                <a:solidFill>
                  <a:schemeClr val="lt1"/>
                </a:solidFill>
              </a:defRPr>
            </a:lvl1pPr>
            <a:lvl2pPr lvl="1" algn="ctr">
              <a:spcBef>
                <a:spcPts val="0"/>
              </a:spcBef>
              <a:spcAft>
                <a:spcPts val="0"/>
              </a:spcAft>
              <a:buClr>
                <a:schemeClr val="lt1"/>
              </a:buClr>
              <a:buSzPts val="12000"/>
              <a:buNone/>
              <a:defRPr sz="12000">
                <a:solidFill>
                  <a:schemeClr val="lt1"/>
                </a:solidFill>
              </a:defRPr>
            </a:lvl2pPr>
            <a:lvl3pPr lvl="2" algn="ctr">
              <a:spcBef>
                <a:spcPts val="0"/>
              </a:spcBef>
              <a:spcAft>
                <a:spcPts val="0"/>
              </a:spcAft>
              <a:buClr>
                <a:schemeClr val="lt1"/>
              </a:buClr>
              <a:buSzPts val="12000"/>
              <a:buNone/>
              <a:defRPr sz="12000">
                <a:solidFill>
                  <a:schemeClr val="lt1"/>
                </a:solidFill>
              </a:defRPr>
            </a:lvl3pPr>
            <a:lvl4pPr lvl="3" algn="ctr">
              <a:spcBef>
                <a:spcPts val="0"/>
              </a:spcBef>
              <a:spcAft>
                <a:spcPts val="0"/>
              </a:spcAft>
              <a:buClr>
                <a:schemeClr val="lt1"/>
              </a:buClr>
              <a:buSzPts val="12000"/>
              <a:buNone/>
              <a:defRPr sz="12000">
                <a:solidFill>
                  <a:schemeClr val="lt1"/>
                </a:solidFill>
              </a:defRPr>
            </a:lvl4pPr>
            <a:lvl5pPr lvl="4" algn="ctr">
              <a:spcBef>
                <a:spcPts val="0"/>
              </a:spcBef>
              <a:spcAft>
                <a:spcPts val="0"/>
              </a:spcAft>
              <a:buClr>
                <a:schemeClr val="lt1"/>
              </a:buClr>
              <a:buSzPts val="12000"/>
              <a:buNone/>
              <a:defRPr sz="12000">
                <a:solidFill>
                  <a:schemeClr val="lt1"/>
                </a:solidFill>
              </a:defRPr>
            </a:lvl5pPr>
            <a:lvl6pPr lvl="5" algn="ctr">
              <a:spcBef>
                <a:spcPts val="0"/>
              </a:spcBef>
              <a:spcAft>
                <a:spcPts val="0"/>
              </a:spcAft>
              <a:buClr>
                <a:schemeClr val="lt1"/>
              </a:buClr>
              <a:buSzPts val="12000"/>
              <a:buNone/>
              <a:defRPr sz="12000">
                <a:solidFill>
                  <a:schemeClr val="lt1"/>
                </a:solidFill>
              </a:defRPr>
            </a:lvl6pPr>
            <a:lvl7pPr lvl="6" algn="ctr">
              <a:spcBef>
                <a:spcPts val="0"/>
              </a:spcBef>
              <a:spcAft>
                <a:spcPts val="0"/>
              </a:spcAft>
              <a:buClr>
                <a:schemeClr val="lt1"/>
              </a:buClr>
              <a:buSzPts val="12000"/>
              <a:buNone/>
              <a:defRPr sz="12000">
                <a:solidFill>
                  <a:schemeClr val="lt1"/>
                </a:solidFill>
              </a:defRPr>
            </a:lvl7pPr>
            <a:lvl8pPr lvl="7" algn="ctr">
              <a:spcBef>
                <a:spcPts val="0"/>
              </a:spcBef>
              <a:spcAft>
                <a:spcPts val="0"/>
              </a:spcAft>
              <a:buClr>
                <a:schemeClr val="lt1"/>
              </a:buClr>
              <a:buSzPts val="12000"/>
              <a:buNone/>
              <a:defRPr sz="12000">
                <a:solidFill>
                  <a:schemeClr val="lt1"/>
                </a:solidFill>
              </a:defRPr>
            </a:lvl8pPr>
            <a:lvl9pPr lvl="8" algn="ctr">
              <a:spcBef>
                <a:spcPts val="0"/>
              </a:spcBef>
              <a:spcAft>
                <a:spcPts val="0"/>
              </a:spcAft>
              <a:buClr>
                <a:schemeClr val="lt1"/>
              </a:buClr>
              <a:buSzPts val="12000"/>
              <a:buNone/>
              <a:defRPr sz="12000">
                <a:solidFill>
                  <a:schemeClr val="lt1"/>
                </a:solidFill>
              </a:defRPr>
            </a:lvl9pPr>
          </a:lstStyle>
          <a:p>
            <a:r>
              <a:t>xx%</a:t>
            </a:r>
          </a:p>
        </p:txBody>
      </p:sp>
      <p:sp>
        <p:nvSpPr>
          <p:cNvPr id="122" name="Google Shape;122;p23"/>
          <p:cNvSpPr txBox="1"/>
          <p:nvPr>
            <p:ph idx="1" type="body"/>
          </p:nvPr>
        </p:nvSpPr>
        <p:spPr>
          <a:xfrm>
            <a:off x="311700" y="3369225"/>
            <a:ext cx="8520600" cy="1281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Clr>
                <a:schemeClr val="lt1"/>
              </a:buClr>
              <a:buSzPts val="1800"/>
              <a:buChar char="●"/>
              <a:defRPr>
                <a:solidFill>
                  <a:schemeClr val="lt1"/>
                </a:solidFill>
              </a:defRPr>
            </a:lvl1pPr>
            <a:lvl2pPr indent="-317500" lvl="1" marL="914400" algn="ctr">
              <a:spcBef>
                <a:spcPts val="0"/>
              </a:spcBef>
              <a:spcAft>
                <a:spcPts val="0"/>
              </a:spcAft>
              <a:buClr>
                <a:schemeClr val="lt1"/>
              </a:buClr>
              <a:buSzPts val="1400"/>
              <a:buChar char="○"/>
              <a:defRPr>
                <a:solidFill>
                  <a:schemeClr val="lt1"/>
                </a:solidFill>
              </a:defRPr>
            </a:lvl2pPr>
            <a:lvl3pPr indent="-317500" lvl="2" marL="1371600" algn="ctr">
              <a:spcBef>
                <a:spcPts val="0"/>
              </a:spcBef>
              <a:spcAft>
                <a:spcPts val="0"/>
              </a:spcAft>
              <a:buClr>
                <a:schemeClr val="lt1"/>
              </a:buClr>
              <a:buSzPts val="1400"/>
              <a:buChar char="■"/>
              <a:defRPr>
                <a:solidFill>
                  <a:schemeClr val="lt1"/>
                </a:solidFill>
              </a:defRPr>
            </a:lvl3pPr>
            <a:lvl4pPr indent="-317500" lvl="3" marL="1828800" algn="ctr">
              <a:spcBef>
                <a:spcPts val="0"/>
              </a:spcBef>
              <a:spcAft>
                <a:spcPts val="0"/>
              </a:spcAft>
              <a:buClr>
                <a:schemeClr val="lt1"/>
              </a:buClr>
              <a:buSzPts val="1400"/>
              <a:buChar char="●"/>
              <a:defRPr>
                <a:solidFill>
                  <a:schemeClr val="lt1"/>
                </a:solidFill>
              </a:defRPr>
            </a:lvl4pPr>
            <a:lvl5pPr indent="-317500" lvl="4" marL="2286000" algn="ctr">
              <a:spcBef>
                <a:spcPts val="0"/>
              </a:spcBef>
              <a:spcAft>
                <a:spcPts val="0"/>
              </a:spcAft>
              <a:buClr>
                <a:schemeClr val="lt1"/>
              </a:buClr>
              <a:buSzPts val="1400"/>
              <a:buChar char="○"/>
              <a:defRPr>
                <a:solidFill>
                  <a:schemeClr val="lt1"/>
                </a:solidFill>
              </a:defRPr>
            </a:lvl5pPr>
            <a:lvl6pPr indent="-317500" lvl="5" marL="2743200" algn="ctr">
              <a:spcBef>
                <a:spcPts val="0"/>
              </a:spcBef>
              <a:spcAft>
                <a:spcPts val="0"/>
              </a:spcAft>
              <a:buClr>
                <a:schemeClr val="lt1"/>
              </a:buClr>
              <a:buSzPts val="1400"/>
              <a:buChar char="■"/>
              <a:defRPr>
                <a:solidFill>
                  <a:schemeClr val="lt1"/>
                </a:solidFill>
              </a:defRPr>
            </a:lvl6pPr>
            <a:lvl7pPr indent="-317500" lvl="6" marL="3200400" algn="ctr">
              <a:spcBef>
                <a:spcPts val="0"/>
              </a:spcBef>
              <a:spcAft>
                <a:spcPts val="0"/>
              </a:spcAft>
              <a:buClr>
                <a:schemeClr val="lt1"/>
              </a:buClr>
              <a:buSzPts val="1400"/>
              <a:buChar char="●"/>
              <a:defRPr>
                <a:solidFill>
                  <a:schemeClr val="lt1"/>
                </a:solidFill>
              </a:defRPr>
            </a:lvl7pPr>
            <a:lvl8pPr indent="-317500" lvl="7" marL="3657600" algn="ctr">
              <a:spcBef>
                <a:spcPts val="0"/>
              </a:spcBef>
              <a:spcAft>
                <a:spcPts val="0"/>
              </a:spcAft>
              <a:buClr>
                <a:schemeClr val="lt1"/>
              </a:buClr>
              <a:buSzPts val="1400"/>
              <a:buChar char="○"/>
              <a:defRPr>
                <a:solidFill>
                  <a:schemeClr val="lt1"/>
                </a:solidFill>
              </a:defRPr>
            </a:lvl8pPr>
            <a:lvl9pPr indent="-317500" lvl="8" marL="4114800" algn="ctr">
              <a:spcBef>
                <a:spcPts val="0"/>
              </a:spcBef>
              <a:spcAft>
                <a:spcPts val="0"/>
              </a:spcAft>
              <a:buClr>
                <a:schemeClr val="lt1"/>
              </a:buClr>
              <a:buSzPts val="1400"/>
              <a:buChar char="■"/>
              <a:defRPr>
                <a:solidFill>
                  <a:schemeClr val="lt1"/>
                </a:solidFill>
              </a:defRPr>
            </a:lvl9pPr>
          </a:lstStyle>
          <a:p/>
        </p:txBody>
      </p:sp>
      <p:sp>
        <p:nvSpPr>
          <p:cNvPr id="123" name="Google Shape;123;p23"/>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4" name="Shape 124"/>
        <p:cNvGrpSpPr/>
        <p:nvPr/>
      </p:nvGrpSpPr>
      <p:grpSpPr>
        <a:xfrm>
          <a:off x="0" y="0"/>
          <a:ext cx="0" cy="0"/>
          <a:chOff x="0" y="0"/>
          <a:chExt cx="0" cy="0"/>
        </a:xfrm>
      </p:grpSpPr>
      <p:sp>
        <p:nvSpPr>
          <p:cNvPr id="125" name="Google Shape;125;p24"/>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eometric">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10000"/>
            <a:ext cx="8520600" cy="6078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1pPr>
            <a:lvl2pPr lvl="1">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2pPr>
            <a:lvl3pPr lvl="2">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3pPr>
            <a:lvl4pPr lvl="3">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4pPr>
            <a:lvl5pPr lvl="4">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5pPr>
            <a:lvl6pPr lvl="5">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6pPr>
            <a:lvl7pPr lvl="6">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7pPr>
            <a:lvl8pPr lvl="7">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8pPr>
            <a:lvl9pPr lvl="8">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9pPr>
          </a:lstStyle>
          <a:p/>
        </p:txBody>
      </p:sp>
      <p:sp>
        <p:nvSpPr>
          <p:cNvPr id="52" name="Google Shape;52;p13"/>
          <p:cNvSpPr txBox="1"/>
          <p:nvPr>
            <p:ph idx="1" type="body"/>
          </p:nvPr>
        </p:nvSpPr>
        <p:spPr>
          <a:xfrm>
            <a:off x="311700" y="1229875"/>
            <a:ext cx="8520600" cy="33390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1pPr>
            <a:lvl2pPr indent="-317500" lvl="1" marL="9144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2pPr>
            <a:lvl3pPr indent="-317500" lvl="2" marL="13716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3pPr>
            <a:lvl4pPr indent="-317500" lvl="3" marL="18288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4pPr>
            <a:lvl5pPr indent="-317500" lvl="4" marL="22860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5pPr>
            <a:lvl6pPr indent="-317500" lvl="5" marL="27432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6pPr>
            <a:lvl7pPr indent="-317500" lvl="6" marL="32004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7pPr>
            <a:lvl8pPr indent="-317500" lvl="7" marL="36576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8pPr>
            <a:lvl9pPr indent="-317500" lvl="8" marL="41148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9pPr>
          </a:lstStyle>
          <a:p/>
        </p:txBody>
      </p:sp>
      <p:sp>
        <p:nvSpPr>
          <p:cNvPr id="53" name="Google Shape;53;p13"/>
          <p:cNvSpPr txBox="1"/>
          <p:nvPr>
            <p:ph idx="12" type="sldNum"/>
          </p:nvPr>
        </p:nvSpPr>
        <p:spPr>
          <a:xfrm>
            <a:off x="8460431" y="4651190"/>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lt1"/>
                </a:solidFill>
                <a:latin typeface="Roboto"/>
                <a:ea typeface="Roboto"/>
                <a:cs typeface="Roboto"/>
                <a:sym typeface="Roboto"/>
              </a:defRPr>
            </a:lvl1pPr>
            <a:lvl2pPr lvl="1" algn="r">
              <a:buNone/>
              <a:defRPr sz="1000">
                <a:solidFill>
                  <a:schemeClr val="lt1"/>
                </a:solidFill>
                <a:latin typeface="Roboto"/>
                <a:ea typeface="Roboto"/>
                <a:cs typeface="Roboto"/>
                <a:sym typeface="Roboto"/>
              </a:defRPr>
            </a:lvl2pPr>
            <a:lvl3pPr lvl="2" algn="r">
              <a:buNone/>
              <a:defRPr sz="1000">
                <a:solidFill>
                  <a:schemeClr val="lt1"/>
                </a:solidFill>
                <a:latin typeface="Roboto"/>
                <a:ea typeface="Roboto"/>
                <a:cs typeface="Roboto"/>
                <a:sym typeface="Roboto"/>
              </a:defRPr>
            </a:lvl3pPr>
            <a:lvl4pPr lvl="3" algn="r">
              <a:buNone/>
              <a:defRPr sz="1000">
                <a:solidFill>
                  <a:schemeClr val="lt1"/>
                </a:solidFill>
                <a:latin typeface="Roboto"/>
                <a:ea typeface="Roboto"/>
                <a:cs typeface="Roboto"/>
                <a:sym typeface="Roboto"/>
              </a:defRPr>
            </a:lvl4pPr>
            <a:lvl5pPr lvl="4" algn="r">
              <a:buNone/>
              <a:defRPr sz="1000">
                <a:solidFill>
                  <a:schemeClr val="lt1"/>
                </a:solidFill>
                <a:latin typeface="Roboto"/>
                <a:ea typeface="Roboto"/>
                <a:cs typeface="Roboto"/>
                <a:sym typeface="Roboto"/>
              </a:defRPr>
            </a:lvl5pPr>
            <a:lvl6pPr lvl="5" algn="r">
              <a:buNone/>
              <a:defRPr sz="1000">
                <a:solidFill>
                  <a:schemeClr val="lt1"/>
                </a:solidFill>
                <a:latin typeface="Roboto"/>
                <a:ea typeface="Roboto"/>
                <a:cs typeface="Roboto"/>
                <a:sym typeface="Roboto"/>
              </a:defRPr>
            </a:lvl6pPr>
            <a:lvl7pPr lvl="6" algn="r">
              <a:buNone/>
              <a:defRPr sz="1000">
                <a:solidFill>
                  <a:schemeClr val="lt1"/>
                </a:solidFill>
                <a:latin typeface="Roboto"/>
                <a:ea typeface="Roboto"/>
                <a:cs typeface="Roboto"/>
                <a:sym typeface="Roboto"/>
              </a:defRPr>
            </a:lvl7pPr>
            <a:lvl8pPr lvl="7" algn="r">
              <a:buNone/>
              <a:defRPr sz="1000">
                <a:solidFill>
                  <a:schemeClr val="lt1"/>
                </a:solidFill>
                <a:latin typeface="Roboto"/>
                <a:ea typeface="Roboto"/>
                <a:cs typeface="Roboto"/>
                <a:sym typeface="Roboto"/>
              </a:defRPr>
            </a:lvl8pPr>
            <a:lvl9pPr lvl="8" algn="r">
              <a:buNone/>
              <a:defRPr sz="1000">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 Id="rId3" Type="http://schemas.openxmlformats.org/officeDocument/2006/relationships/hyperlink" Target="http://www.youtube.com/watch?v=CacWd64RJhM" TargetMode="External"/><Relationship Id="rId4"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 Id="rId3" Type="http://schemas.openxmlformats.org/officeDocument/2006/relationships/hyperlink" Target="http://www.youtube.com/watch?v=fFxzWG-KGGU" TargetMode="External"/><Relationship Id="rId4" Type="http://schemas.openxmlformats.org/officeDocument/2006/relationships/image" Target="../media/image2.jpg"/><Relationship Id="rId5" Type="http://schemas.openxmlformats.org/officeDocument/2006/relationships/hyperlink" Target="http://www.youtube.com/watch?v=75p9IB80XIE" TargetMode="External"/><Relationship Id="rId6" Type="http://schemas.openxmlformats.org/officeDocument/2006/relationships/image" Target="../media/image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0.xml"/><Relationship Id="rId3"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69FBC"/>
            </a:gs>
            <a:gs pos="100000">
              <a:srgbClr val="E32E6B"/>
            </a:gs>
          </a:gsLst>
          <a:lin ang="5400012" scaled="0"/>
        </a:gradFill>
      </p:bgPr>
    </p:bg>
    <p:spTree>
      <p:nvGrpSpPr>
        <p:cNvPr id="129" name="Shape 129"/>
        <p:cNvGrpSpPr/>
        <p:nvPr/>
      </p:nvGrpSpPr>
      <p:grpSpPr>
        <a:xfrm>
          <a:off x="0" y="0"/>
          <a:ext cx="0" cy="0"/>
          <a:chOff x="0" y="0"/>
          <a:chExt cx="0" cy="0"/>
        </a:xfrm>
      </p:grpSpPr>
      <p:sp>
        <p:nvSpPr>
          <p:cNvPr id="130" name="Google Shape;130;p25"/>
          <p:cNvSpPr txBox="1"/>
          <p:nvPr/>
        </p:nvSpPr>
        <p:spPr>
          <a:xfrm>
            <a:off x="1401575" y="1064275"/>
            <a:ext cx="52716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4200">
              <a:solidFill>
                <a:schemeClr val="dk1"/>
              </a:solidFill>
              <a:latin typeface="Lexend Light"/>
              <a:ea typeface="Lexend Light"/>
              <a:cs typeface="Lexend Light"/>
              <a:sym typeface="Lexend Light"/>
            </a:endParaRPr>
          </a:p>
        </p:txBody>
      </p:sp>
      <p:sp>
        <p:nvSpPr>
          <p:cNvPr id="131" name="Google Shape;131;p25"/>
          <p:cNvSpPr txBox="1"/>
          <p:nvPr>
            <p:ph type="ctrTitle"/>
          </p:nvPr>
        </p:nvSpPr>
        <p:spPr>
          <a:xfrm>
            <a:off x="631700" y="1311400"/>
            <a:ext cx="8222100" cy="1592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SzPts val="990"/>
              <a:buNone/>
            </a:pPr>
            <a:r>
              <a:rPr b="1" lang="en" sz="4380"/>
              <a:t>Chapter 1: </a:t>
            </a:r>
            <a:endParaRPr b="1" sz="4380"/>
          </a:p>
          <a:p>
            <a:pPr indent="0" lvl="0" marL="0" rtl="0" algn="l">
              <a:spcBef>
                <a:spcPts val="0"/>
              </a:spcBef>
              <a:spcAft>
                <a:spcPts val="0"/>
              </a:spcAft>
              <a:buSzPts val="990"/>
              <a:buNone/>
            </a:pPr>
            <a:r>
              <a:rPr b="1" lang="en" sz="4380"/>
              <a:t>New Age Robotic System</a:t>
            </a:r>
            <a:endParaRPr b="1" sz="4380"/>
          </a:p>
        </p:txBody>
      </p:sp>
      <p:sp>
        <p:nvSpPr>
          <p:cNvPr id="132" name="Google Shape;132;p25"/>
          <p:cNvSpPr txBox="1"/>
          <p:nvPr>
            <p:ph idx="1" type="subTitle"/>
          </p:nvPr>
        </p:nvSpPr>
        <p:spPr>
          <a:xfrm>
            <a:off x="631700" y="3008825"/>
            <a:ext cx="3045300" cy="831300"/>
          </a:xfrm>
          <a:prstGeom prst="rect">
            <a:avLst/>
          </a:prstGeom>
        </p:spPr>
        <p:txBody>
          <a:bodyPr anchorCtr="0" anchor="t" bIns="91425" lIns="91425" spcFirstLastPara="1" rIns="91425" wrap="square" tIns="91425">
            <a:noAutofit/>
          </a:bodyPr>
          <a:lstStyle/>
          <a:p>
            <a:pPr indent="0" lvl="0" marL="0" rtl="0" algn="l">
              <a:lnSpc>
                <a:spcPct val="80000"/>
              </a:lnSpc>
              <a:spcBef>
                <a:spcPts val="0"/>
              </a:spcBef>
              <a:spcAft>
                <a:spcPts val="0"/>
              </a:spcAft>
              <a:buSzPts val="523"/>
              <a:buNone/>
            </a:pPr>
            <a:r>
              <a:rPr b="1" lang="en" sz="4700">
                <a:solidFill>
                  <a:srgbClr val="C9DAF8"/>
                </a:solidFill>
                <a:latin typeface="Lexend"/>
                <a:ea typeface="Lexend"/>
                <a:cs typeface="Lexend"/>
                <a:sym typeface="Lexend"/>
              </a:rPr>
              <a:t>Part - 4</a:t>
            </a:r>
            <a:endParaRPr b="1" sz="4700">
              <a:solidFill>
                <a:srgbClr val="C9DAF8"/>
              </a:solidFill>
              <a:latin typeface="Lexend"/>
              <a:ea typeface="Lexend"/>
              <a:cs typeface="Lexend"/>
              <a:sym typeface="Lexen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6"/>
          <p:cNvSpPr txBox="1"/>
          <p:nvPr>
            <p:ph type="title"/>
          </p:nvPr>
        </p:nvSpPr>
        <p:spPr>
          <a:xfrm>
            <a:off x="311700" y="410000"/>
            <a:ext cx="85122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Robotics for Medicine and Healthcare Industry</a:t>
            </a:r>
            <a:endParaRPr b="1" sz="2900"/>
          </a:p>
        </p:txBody>
      </p:sp>
      <p:sp>
        <p:nvSpPr>
          <p:cNvPr id="138" name="Google Shape;138;p26"/>
          <p:cNvSpPr txBox="1"/>
          <p:nvPr>
            <p:ph idx="1" type="body"/>
          </p:nvPr>
        </p:nvSpPr>
        <p:spPr>
          <a:xfrm>
            <a:off x="366625" y="1137500"/>
            <a:ext cx="7908000" cy="3230700"/>
          </a:xfrm>
          <a:prstGeom prst="rect">
            <a:avLst/>
          </a:prstGeom>
        </p:spPr>
        <p:txBody>
          <a:bodyPr anchorCtr="0" anchor="t" bIns="91425" lIns="91425" spcFirstLastPara="1" rIns="91425" wrap="square" tIns="91425">
            <a:noAutofit/>
          </a:bodyPr>
          <a:lstStyle/>
          <a:p>
            <a:pPr indent="-304800" lvl="0" marL="457200" rtl="0" algn="l">
              <a:spcBef>
                <a:spcPts val="1200"/>
              </a:spcBef>
              <a:spcAft>
                <a:spcPts val="0"/>
              </a:spcAft>
              <a:buClr>
                <a:srgbClr val="000000"/>
              </a:buClr>
              <a:buSzPts val="1200"/>
              <a:buFont typeface="Arial"/>
              <a:buChar char="●"/>
            </a:pPr>
            <a:r>
              <a:rPr lang="en" sz="1200">
                <a:solidFill>
                  <a:srgbClr val="000000"/>
                </a:solidFill>
                <a:latin typeface="Arial"/>
                <a:ea typeface="Arial"/>
                <a:cs typeface="Arial"/>
                <a:sym typeface="Arial"/>
              </a:rPr>
              <a:t>Robotics are used in wide range of applications in Healthcare industry.</a:t>
            </a:r>
            <a:br>
              <a:rPr lang="en" sz="1200">
                <a:solidFill>
                  <a:srgbClr val="000000"/>
                </a:solidFill>
                <a:latin typeface="Arial"/>
                <a:ea typeface="Arial"/>
                <a:cs typeface="Arial"/>
                <a:sym typeface="Arial"/>
              </a:rPr>
            </a:br>
            <a:endParaRPr sz="1200">
              <a:solidFill>
                <a:srgbClr val="000000"/>
              </a:solidFill>
              <a:latin typeface="Arial"/>
              <a:ea typeface="Arial"/>
              <a:cs typeface="Arial"/>
              <a:sym typeface="Arial"/>
            </a:endParaRPr>
          </a:p>
          <a:p>
            <a:pPr indent="-304800" lvl="0" marL="457200" rtl="0" algn="l">
              <a:spcBef>
                <a:spcPts val="0"/>
              </a:spcBef>
              <a:spcAft>
                <a:spcPts val="0"/>
              </a:spcAft>
              <a:buClr>
                <a:srgbClr val="000000"/>
              </a:buClr>
              <a:buSzPts val="1200"/>
              <a:buFont typeface="Arial"/>
              <a:buChar char="●"/>
            </a:pPr>
            <a:r>
              <a:rPr lang="en" sz="1200">
                <a:solidFill>
                  <a:srgbClr val="000000"/>
                </a:solidFill>
                <a:latin typeface="Arial"/>
                <a:ea typeface="Arial"/>
                <a:cs typeface="Arial"/>
                <a:sym typeface="Arial"/>
              </a:rPr>
              <a:t>For example, surgical interventions, telemedicine, physical therapy.</a:t>
            </a:r>
            <a:br>
              <a:rPr lang="en" sz="1200">
                <a:solidFill>
                  <a:srgbClr val="000000"/>
                </a:solidFill>
                <a:latin typeface="Arial"/>
                <a:ea typeface="Arial"/>
                <a:cs typeface="Arial"/>
                <a:sym typeface="Arial"/>
              </a:rPr>
            </a:br>
            <a:endParaRPr sz="1200">
              <a:solidFill>
                <a:srgbClr val="000000"/>
              </a:solidFill>
              <a:latin typeface="Arial"/>
              <a:ea typeface="Arial"/>
              <a:cs typeface="Arial"/>
              <a:sym typeface="Arial"/>
            </a:endParaRPr>
          </a:p>
          <a:p>
            <a:pPr indent="-304800" lvl="0" marL="457200" rtl="0" algn="l">
              <a:spcBef>
                <a:spcPts val="0"/>
              </a:spcBef>
              <a:spcAft>
                <a:spcPts val="0"/>
              </a:spcAft>
              <a:buClr>
                <a:srgbClr val="000000"/>
              </a:buClr>
              <a:buSzPts val="1200"/>
              <a:buFont typeface="Arial"/>
              <a:buChar char="●"/>
            </a:pPr>
            <a:r>
              <a:rPr lang="en" sz="1200">
                <a:solidFill>
                  <a:srgbClr val="000000"/>
                </a:solidFill>
                <a:latin typeface="Arial"/>
                <a:ea typeface="Arial"/>
                <a:cs typeface="Arial"/>
                <a:sym typeface="Arial"/>
              </a:rPr>
              <a:t>It involves around precision and facilitate rehabilitation.</a:t>
            </a:r>
            <a:br>
              <a:rPr lang="en" sz="1200">
                <a:solidFill>
                  <a:srgbClr val="000000"/>
                </a:solidFill>
                <a:latin typeface="Arial"/>
                <a:ea typeface="Arial"/>
                <a:cs typeface="Arial"/>
                <a:sym typeface="Arial"/>
              </a:rPr>
            </a:br>
            <a:endParaRPr sz="1200">
              <a:solidFill>
                <a:srgbClr val="000000"/>
              </a:solidFill>
              <a:latin typeface="Arial"/>
              <a:ea typeface="Arial"/>
              <a:cs typeface="Arial"/>
              <a:sym typeface="Arial"/>
            </a:endParaRPr>
          </a:p>
          <a:p>
            <a:pPr indent="0" lvl="0" marL="0" rtl="0" algn="l">
              <a:spcBef>
                <a:spcPts val="1200"/>
              </a:spcBef>
              <a:spcAft>
                <a:spcPts val="0"/>
              </a:spcAft>
              <a:buNone/>
            </a:pPr>
            <a:r>
              <a:rPr b="1" lang="en" sz="1400">
                <a:solidFill>
                  <a:srgbClr val="000000"/>
                </a:solidFill>
                <a:latin typeface="Arial"/>
                <a:ea typeface="Arial"/>
                <a:cs typeface="Arial"/>
                <a:sym typeface="Arial"/>
              </a:rPr>
              <a:t>Example: Da Vinci Surgical System</a:t>
            </a:r>
            <a:endParaRPr b="1" sz="1400">
              <a:solidFill>
                <a:srgbClr val="000000"/>
              </a:solidFill>
              <a:latin typeface="Arial"/>
              <a:ea typeface="Arial"/>
              <a:cs typeface="Arial"/>
              <a:sym typeface="Arial"/>
            </a:endParaRPr>
          </a:p>
          <a:p>
            <a:pPr indent="-304800" lvl="0" marL="457200" rtl="0" algn="l">
              <a:spcBef>
                <a:spcPts val="1200"/>
              </a:spcBef>
              <a:spcAft>
                <a:spcPts val="0"/>
              </a:spcAft>
              <a:buClr>
                <a:srgbClr val="000000"/>
              </a:buClr>
              <a:buSzPts val="1200"/>
              <a:buFont typeface="Arial"/>
              <a:buChar char="●"/>
            </a:pPr>
            <a:r>
              <a:rPr lang="en" sz="1200">
                <a:solidFill>
                  <a:srgbClr val="000000"/>
                </a:solidFill>
                <a:latin typeface="Arial"/>
                <a:ea typeface="Arial"/>
                <a:cs typeface="Arial"/>
                <a:sym typeface="Arial"/>
              </a:rPr>
              <a:t>This is the company that manufactures systems consisting of robotic arms</a:t>
            </a:r>
            <a:br>
              <a:rPr lang="en" sz="1200">
                <a:solidFill>
                  <a:srgbClr val="000000"/>
                </a:solidFill>
                <a:latin typeface="Arial"/>
                <a:ea typeface="Arial"/>
                <a:cs typeface="Arial"/>
                <a:sym typeface="Arial"/>
              </a:rPr>
            </a:br>
            <a:endParaRPr sz="1200">
              <a:solidFill>
                <a:srgbClr val="000000"/>
              </a:solidFill>
              <a:latin typeface="Arial"/>
              <a:ea typeface="Arial"/>
              <a:cs typeface="Arial"/>
              <a:sym typeface="Arial"/>
            </a:endParaRPr>
          </a:p>
          <a:p>
            <a:pPr indent="-304800" lvl="0" marL="457200" rtl="0" algn="l">
              <a:spcBef>
                <a:spcPts val="0"/>
              </a:spcBef>
              <a:spcAft>
                <a:spcPts val="0"/>
              </a:spcAft>
              <a:buClr>
                <a:srgbClr val="000000"/>
              </a:buClr>
              <a:buSzPts val="1200"/>
              <a:buFont typeface="Arial"/>
              <a:buChar char="●"/>
            </a:pPr>
            <a:r>
              <a:rPr lang="en" sz="1200">
                <a:solidFill>
                  <a:srgbClr val="000000"/>
                </a:solidFill>
                <a:latin typeface="Arial"/>
                <a:ea typeface="Arial"/>
                <a:cs typeface="Arial"/>
                <a:sym typeface="Arial"/>
              </a:rPr>
              <a:t>These systems are typically used by surgeons to do complex surgical operations</a:t>
            </a:r>
            <a:br>
              <a:rPr lang="en" sz="1200">
                <a:solidFill>
                  <a:srgbClr val="000000"/>
                </a:solidFill>
                <a:latin typeface="Arial"/>
                <a:ea typeface="Arial"/>
                <a:cs typeface="Arial"/>
                <a:sym typeface="Arial"/>
              </a:rPr>
            </a:br>
            <a:endParaRPr sz="1200">
              <a:solidFill>
                <a:srgbClr val="000000"/>
              </a:solidFill>
              <a:latin typeface="Arial"/>
              <a:ea typeface="Arial"/>
              <a:cs typeface="Arial"/>
              <a:sym typeface="Arial"/>
            </a:endParaRPr>
          </a:p>
          <a:p>
            <a:pPr indent="-304800" lvl="0" marL="457200" rtl="0" algn="l">
              <a:spcBef>
                <a:spcPts val="0"/>
              </a:spcBef>
              <a:spcAft>
                <a:spcPts val="0"/>
              </a:spcAft>
              <a:buClr>
                <a:srgbClr val="000000"/>
              </a:buClr>
              <a:buSzPts val="1200"/>
              <a:buFont typeface="Arial"/>
              <a:buChar char="●"/>
            </a:pPr>
            <a:r>
              <a:rPr lang="en" sz="1200">
                <a:solidFill>
                  <a:srgbClr val="000000"/>
                </a:solidFill>
                <a:latin typeface="Arial"/>
                <a:ea typeface="Arial"/>
                <a:cs typeface="Arial"/>
                <a:sym typeface="Arial"/>
              </a:rPr>
              <a:t>The robot translates the surgeon’s hand movement into precise scaled movements of the instruments</a:t>
            </a:r>
            <a:br>
              <a:rPr lang="en" sz="1200">
                <a:solidFill>
                  <a:srgbClr val="000000"/>
                </a:solidFill>
                <a:latin typeface="Arial"/>
                <a:ea typeface="Arial"/>
                <a:cs typeface="Arial"/>
                <a:sym typeface="Arial"/>
              </a:rPr>
            </a:br>
            <a:br>
              <a:rPr lang="en" sz="1200">
                <a:solidFill>
                  <a:srgbClr val="000000"/>
                </a:solidFill>
                <a:latin typeface="Arial"/>
                <a:ea typeface="Arial"/>
                <a:cs typeface="Arial"/>
                <a:sym typeface="Arial"/>
              </a:rPr>
            </a:br>
            <a:endParaRPr sz="1200">
              <a:solidFill>
                <a:srgbClr val="000000"/>
              </a:solidFill>
              <a:latin typeface="Arial"/>
              <a:ea typeface="Arial"/>
              <a:cs typeface="Arial"/>
              <a:sym typeface="Arial"/>
            </a:endParaRPr>
          </a:p>
          <a:p>
            <a:pPr indent="0" lvl="0" marL="0" rtl="0" algn="l">
              <a:spcBef>
                <a:spcPts val="1200"/>
              </a:spcBef>
              <a:spcAft>
                <a:spcPts val="1200"/>
              </a:spcAft>
              <a:buNone/>
            </a:pPr>
            <a:r>
              <a:t/>
            </a:r>
            <a:endParaRPr b="1" sz="12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pic>
        <p:nvPicPr>
          <p:cNvPr descr="Help SUPPORT the channel on Patreon and recieve special rewards for doing so HERE: https://www.patreon.com/surgicaltechtips&#10;&#10;***SUPERSTAR PATREON SUPPORTERS!***&#10;     - Stephanie Lake&#10;     - Haden Frame&#10;     - Scott Mikus (North Meadow Medical)&#10;Keep up to date on the Facebook group HERE: https://www.facebook.com/Surgicaltechtips/&#10;&#10;Thank YOU for watching my video! I truly hope that you found it insightful and helpful, if you enjoyed the content please think of SUBSCRIBING to stay up the date with my future content. If you are interested in learning more about me or my family you can check out my other Family Vlog channel here : https://www.youtube.com/channel/UC-alexCWSqbXXPYoVChkzEQ&#10;&#10;The following are links to products that I use. I am an affiliate with amazon, and clicking on any of the links listed will directly support the channel.&#10;&#10;What I wear in the OR:&#10;Dansko Shoes: http://amzn.to/2tbRIw8&#10;Encon Saftey Glasses: http://amzn.to/2t7uaaO&#10;Compression Stockings: http://amzn.to/2sbZIIC&#10;&#10;What I record with:&#10;Panasonic v770: http://amzn.to/2tbGM1h&#10;Takstar Mic: http://amzn.to/2scae2v&#10;Flexible tripod: http://amzn.to/2u5dYnB&#10;Selfie Stick: http://amzn.to/2s7oOgl&#10;Camera Quick releases: http://amzn.to/2scavCz&#10;Camera Dolly: http://amzn.to/2t7QHEe&#10;&#10;Music: &#10;Adventures by A Himitsu https://soundcloud.com/a-himitsu&#10;Creative Commons — Attribution 3.0 Unported— CC BY 3.0 &#10;http://creativecommons.org/licenses/b...&#10;Music provided by Audio Library https://youtu.be/MkNeIUgNPQ8&#10;&#10;Hashtags: #surgicaltech #scrubtech #scrublife #cst #Surgicaltechnologist" id="143" name="Google Shape;143;p27" title="Davinci Xi Surgical Robot Overview">
            <a:hlinkClick r:id="rId3"/>
          </p:cNvPr>
          <p:cNvPicPr preferRelativeResize="0"/>
          <p:nvPr/>
        </p:nvPicPr>
        <p:blipFill>
          <a:blip r:embed="rId4">
            <a:alphaModFix/>
          </a:blip>
          <a:stretch>
            <a:fillRect/>
          </a:stretch>
        </p:blipFill>
        <p:spPr>
          <a:xfrm>
            <a:off x="1804525" y="1205550"/>
            <a:ext cx="5927125" cy="3334000"/>
          </a:xfrm>
          <a:prstGeom prst="rect">
            <a:avLst/>
          </a:prstGeom>
          <a:noFill/>
          <a:ln>
            <a:noFill/>
          </a:ln>
        </p:spPr>
      </p:pic>
      <p:sp>
        <p:nvSpPr>
          <p:cNvPr id="144" name="Google Shape;144;p27"/>
          <p:cNvSpPr txBox="1"/>
          <p:nvPr>
            <p:ph type="title"/>
          </p:nvPr>
        </p:nvSpPr>
        <p:spPr>
          <a:xfrm>
            <a:off x="311700" y="410000"/>
            <a:ext cx="85122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Robotics for Medicine and Healthcare Industry</a:t>
            </a:r>
            <a:endParaRPr b="1" sz="29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3"/>
                                        </p:tgtEl>
                                        <p:attrNameLst>
                                          <p:attrName>style.visibility</p:attrName>
                                        </p:attrNameLst>
                                      </p:cBhvr>
                                      <p:to>
                                        <p:strVal val="visible"/>
                                      </p:to>
                                    </p:set>
                                    <p:animEffect filter="fade" transition="in">
                                      <p:cBhvr>
                                        <p:cTn dur="1000"/>
                                        <p:tgtEl>
                                          <p:spTgt spid="14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28"/>
          <p:cNvSpPr txBox="1"/>
          <p:nvPr>
            <p:ph idx="1" type="body"/>
          </p:nvPr>
        </p:nvSpPr>
        <p:spPr>
          <a:xfrm>
            <a:off x="398250" y="1064300"/>
            <a:ext cx="8347500" cy="3743400"/>
          </a:xfrm>
          <a:prstGeom prst="rect">
            <a:avLst/>
          </a:prstGeom>
        </p:spPr>
        <p:txBody>
          <a:bodyPr anchorCtr="0" anchor="t" bIns="91425" lIns="91425" spcFirstLastPara="1" rIns="91425" wrap="square" tIns="91425">
            <a:noAutofit/>
          </a:bodyPr>
          <a:lstStyle/>
          <a:p>
            <a:pPr indent="0" lvl="0" marL="0" rtl="0" algn="l">
              <a:spcBef>
                <a:spcPts val="1400"/>
              </a:spcBef>
              <a:spcAft>
                <a:spcPts val="0"/>
              </a:spcAft>
              <a:buNone/>
            </a:pPr>
            <a:r>
              <a:rPr b="1" lang="en" sz="1900">
                <a:solidFill>
                  <a:srgbClr val="000000"/>
                </a:solidFill>
                <a:latin typeface="Arial"/>
                <a:ea typeface="Arial"/>
                <a:cs typeface="Arial"/>
                <a:sym typeface="Arial"/>
              </a:rPr>
              <a:t>Benefits</a:t>
            </a:r>
            <a:endParaRPr b="1" sz="1900">
              <a:solidFill>
                <a:srgbClr val="000000"/>
              </a:solidFill>
              <a:latin typeface="Arial"/>
              <a:ea typeface="Arial"/>
              <a:cs typeface="Arial"/>
              <a:sym typeface="Arial"/>
            </a:endParaRPr>
          </a:p>
          <a:p>
            <a:pPr indent="0" lvl="0" marL="0" rtl="0" algn="l">
              <a:spcBef>
                <a:spcPts val="1200"/>
              </a:spcBef>
              <a:spcAft>
                <a:spcPts val="0"/>
              </a:spcAft>
              <a:buNone/>
            </a:pPr>
            <a:r>
              <a:rPr b="1" lang="en" sz="1100">
                <a:solidFill>
                  <a:srgbClr val="000000"/>
                </a:solidFill>
              </a:rPr>
              <a:t>Improved Surgical Outcomes</a:t>
            </a:r>
            <a:endParaRPr b="1" sz="1100">
              <a:solidFill>
                <a:srgbClr val="000000"/>
              </a:solidFill>
            </a:endParaRPr>
          </a:p>
          <a:p>
            <a:pPr indent="-298450" lvl="0" marL="457200" rtl="0" algn="l">
              <a:spcBef>
                <a:spcPts val="1200"/>
              </a:spcBef>
              <a:spcAft>
                <a:spcPts val="0"/>
              </a:spcAft>
              <a:buClr>
                <a:srgbClr val="000000"/>
              </a:buClr>
              <a:buSzPts val="1100"/>
              <a:buFont typeface="Roboto"/>
              <a:buChar char="●"/>
            </a:pPr>
            <a:r>
              <a:rPr lang="en" sz="1100">
                <a:solidFill>
                  <a:srgbClr val="000000"/>
                </a:solidFill>
              </a:rPr>
              <a:t>Surgical Robots provides better visualization during operation to the surgeon.</a:t>
            </a:r>
            <a:br>
              <a:rPr lang="en" sz="1100">
                <a:solidFill>
                  <a:srgbClr val="000000"/>
                </a:solidFill>
              </a:rPr>
            </a:br>
            <a:endParaRPr sz="1100">
              <a:solidFill>
                <a:srgbClr val="000000"/>
              </a:solidFill>
            </a:endParaRPr>
          </a:p>
          <a:p>
            <a:pPr indent="-298450" lvl="0" marL="457200" rtl="0" algn="l">
              <a:spcBef>
                <a:spcPts val="0"/>
              </a:spcBef>
              <a:spcAft>
                <a:spcPts val="0"/>
              </a:spcAft>
              <a:buClr>
                <a:srgbClr val="000000"/>
              </a:buClr>
              <a:buSzPts val="1100"/>
              <a:buFont typeface="Roboto"/>
              <a:buChar char="●"/>
            </a:pPr>
            <a:r>
              <a:rPr lang="en" sz="1100">
                <a:solidFill>
                  <a:srgbClr val="000000"/>
                </a:solidFill>
              </a:rPr>
              <a:t>It reduces complications and faster recovery of patients.</a:t>
            </a:r>
            <a:endParaRPr b="1" sz="1300">
              <a:solidFill>
                <a:srgbClr val="000000"/>
              </a:solidFill>
            </a:endParaRPr>
          </a:p>
          <a:p>
            <a:pPr indent="0" lvl="0" marL="0" rtl="0" algn="l">
              <a:spcBef>
                <a:spcPts val="1200"/>
              </a:spcBef>
              <a:spcAft>
                <a:spcPts val="0"/>
              </a:spcAft>
              <a:buNone/>
            </a:pPr>
            <a:r>
              <a:rPr b="1" lang="en" sz="1100">
                <a:solidFill>
                  <a:srgbClr val="000000"/>
                </a:solidFill>
              </a:rPr>
              <a:t>Increased Surgical Capabilities</a:t>
            </a:r>
            <a:endParaRPr b="1" sz="1100">
              <a:solidFill>
                <a:srgbClr val="000000"/>
              </a:solidFill>
            </a:endParaRPr>
          </a:p>
          <a:p>
            <a:pPr indent="-298450" lvl="0" marL="457200" rtl="0" algn="l">
              <a:spcBef>
                <a:spcPts val="1200"/>
              </a:spcBef>
              <a:spcAft>
                <a:spcPts val="0"/>
              </a:spcAft>
              <a:buClr>
                <a:srgbClr val="000000"/>
              </a:buClr>
              <a:buSzPts val="1100"/>
              <a:buFont typeface="Roboto"/>
              <a:buChar char="●"/>
            </a:pPr>
            <a:r>
              <a:rPr lang="en" sz="1100">
                <a:solidFill>
                  <a:srgbClr val="000000"/>
                </a:solidFill>
              </a:rPr>
              <a:t>The surgeon can operate on difficult parts to reach with ease.</a:t>
            </a:r>
            <a:br>
              <a:rPr lang="en" sz="1100">
                <a:solidFill>
                  <a:srgbClr val="000000"/>
                </a:solidFill>
              </a:rPr>
            </a:br>
            <a:endParaRPr sz="1100">
              <a:solidFill>
                <a:srgbClr val="000000"/>
              </a:solidFill>
            </a:endParaRPr>
          </a:p>
          <a:p>
            <a:pPr indent="-298450" lvl="0" marL="457200" rtl="0" algn="l">
              <a:spcBef>
                <a:spcPts val="0"/>
              </a:spcBef>
              <a:spcAft>
                <a:spcPts val="0"/>
              </a:spcAft>
              <a:buClr>
                <a:srgbClr val="000000"/>
              </a:buClr>
              <a:buSzPts val="1100"/>
              <a:buFont typeface="Roboto"/>
              <a:buChar char="●"/>
            </a:pPr>
            <a:r>
              <a:rPr lang="en" sz="1100">
                <a:solidFill>
                  <a:srgbClr val="000000"/>
                </a:solidFill>
              </a:rPr>
              <a:t>It can map the 3D view of the body part for better precision.</a:t>
            </a:r>
            <a:endParaRPr sz="1100">
              <a:solidFill>
                <a:srgbClr val="000000"/>
              </a:solidFill>
            </a:endParaRPr>
          </a:p>
          <a:p>
            <a:pPr indent="0" lvl="0" marL="0" rtl="0" algn="l">
              <a:spcBef>
                <a:spcPts val="1200"/>
              </a:spcBef>
              <a:spcAft>
                <a:spcPts val="0"/>
              </a:spcAft>
              <a:buNone/>
            </a:pPr>
            <a:r>
              <a:rPr b="1" lang="en" sz="1100">
                <a:solidFill>
                  <a:srgbClr val="000000"/>
                </a:solidFill>
              </a:rPr>
              <a:t>Reduced Trauma and Pain</a:t>
            </a:r>
            <a:endParaRPr b="1" sz="1100">
              <a:solidFill>
                <a:srgbClr val="000000"/>
              </a:solidFill>
            </a:endParaRPr>
          </a:p>
          <a:p>
            <a:pPr indent="-298450" lvl="0" marL="457200" rtl="0" algn="l">
              <a:spcBef>
                <a:spcPts val="1200"/>
              </a:spcBef>
              <a:spcAft>
                <a:spcPts val="0"/>
              </a:spcAft>
              <a:buClr>
                <a:srgbClr val="000000"/>
              </a:buClr>
              <a:buSzPts val="1100"/>
              <a:buFont typeface="Roboto"/>
              <a:buChar char="●"/>
            </a:pPr>
            <a:r>
              <a:rPr lang="en" sz="1100">
                <a:solidFill>
                  <a:srgbClr val="000000"/>
                </a:solidFill>
              </a:rPr>
              <a:t>Using Surgical Robots, only targeted parts are operated </a:t>
            </a:r>
            <a:r>
              <a:rPr lang="en" sz="1100">
                <a:solidFill>
                  <a:srgbClr val="000000"/>
                </a:solidFill>
              </a:rPr>
              <a:t>because of it causes less pain and quick healing.</a:t>
            </a:r>
            <a:br>
              <a:rPr lang="en" sz="1100">
                <a:solidFill>
                  <a:srgbClr val="000000"/>
                </a:solidFill>
              </a:rPr>
            </a:br>
            <a:endParaRPr sz="1100">
              <a:solidFill>
                <a:srgbClr val="000000"/>
              </a:solidFill>
            </a:endParaRPr>
          </a:p>
          <a:p>
            <a:pPr indent="-298450" lvl="0" marL="457200" rtl="0" algn="l">
              <a:spcBef>
                <a:spcPts val="0"/>
              </a:spcBef>
              <a:spcAft>
                <a:spcPts val="0"/>
              </a:spcAft>
              <a:buClr>
                <a:srgbClr val="000000"/>
              </a:buClr>
              <a:buSzPts val="1100"/>
              <a:buFont typeface="Roboto"/>
              <a:buChar char="●"/>
            </a:pPr>
            <a:r>
              <a:rPr lang="en" sz="1100">
                <a:solidFill>
                  <a:srgbClr val="000000"/>
                </a:solidFill>
              </a:rPr>
              <a:t>In open surgeries, the body is cut beyond required to get the check up.</a:t>
            </a:r>
            <a:endParaRPr sz="1100">
              <a:solidFill>
                <a:srgbClr val="000000"/>
              </a:solidFill>
            </a:endParaRPr>
          </a:p>
        </p:txBody>
      </p:sp>
      <p:sp>
        <p:nvSpPr>
          <p:cNvPr id="150" name="Google Shape;150;p28"/>
          <p:cNvSpPr txBox="1"/>
          <p:nvPr>
            <p:ph type="title"/>
          </p:nvPr>
        </p:nvSpPr>
        <p:spPr>
          <a:xfrm>
            <a:off x="311700" y="410000"/>
            <a:ext cx="85122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Robotics for Medicine and Healthcare Industry</a:t>
            </a:r>
            <a:endParaRPr b="1" sz="29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9"/>
          <p:cNvSpPr txBox="1"/>
          <p:nvPr>
            <p:ph idx="1" type="body"/>
          </p:nvPr>
        </p:nvSpPr>
        <p:spPr>
          <a:xfrm>
            <a:off x="398250" y="1064300"/>
            <a:ext cx="8347500" cy="3743400"/>
          </a:xfrm>
          <a:prstGeom prst="rect">
            <a:avLst/>
          </a:prstGeom>
        </p:spPr>
        <p:txBody>
          <a:bodyPr anchorCtr="0" anchor="t" bIns="91425" lIns="91425" spcFirstLastPara="1" rIns="91425" wrap="square" tIns="91425">
            <a:noAutofit/>
          </a:bodyPr>
          <a:lstStyle/>
          <a:p>
            <a:pPr indent="0" lvl="0" marL="0" rtl="0" algn="l">
              <a:spcBef>
                <a:spcPts val="1400"/>
              </a:spcBef>
              <a:spcAft>
                <a:spcPts val="0"/>
              </a:spcAft>
              <a:buNone/>
            </a:pPr>
            <a:r>
              <a:rPr b="1" lang="en" sz="1900">
                <a:solidFill>
                  <a:srgbClr val="000000"/>
                </a:solidFill>
                <a:latin typeface="Arial"/>
                <a:ea typeface="Arial"/>
                <a:cs typeface="Arial"/>
                <a:sym typeface="Arial"/>
              </a:rPr>
              <a:t>Benefits</a:t>
            </a:r>
            <a:endParaRPr b="1" sz="1900">
              <a:solidFill>
                <a:srgbClr val="000000"/>
              </a:solidFill>
              <a:latin typeface="Arial"/>
              <a:ea typeface="Arial"/>
              <a:cs typeface="Arial"/>
              <a:sym typeface="Arial"/>
            </a:endParaRPr>
          </a:p>
          <a:p>
            <a:pPr indent="0" lvl="0" marL="0" rtl="0" algn="l">
              <a:spcBef>
                <a:spcPts val="1200"/>
              </a:spcBef>
              <a:spcAft>
                <a:spcPts val="0"/>
              </a:spcAft>
              <a:buNone/>
            </a:pPr>
            <a:r>
              <a:rPr b="1" lang="en" sz="1100">
                <a:solidFill>
                  <a:srgbClr val="000000"/>
                </a:solidFill>
                <a:latin typeface="Arial"/>
                <a:ea typeface="Arial"/>
                <a:cs typeface="Arial"/>
                <a:sym typeface="Arial"/>
              </a:rPr>
              <a:t>Remote Access to Expertise</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These robots can be operated from remote place, may be from some other city or country.</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Patients can get better surgeries without have to move to different places.</a:t>
            </a:r>
            <a:endParaRPr b="1" sz="1300">
              <a:solidFill>
                <a:srgbClr val="000000"/>
              </a:solidFill>
              <a:latin typeface="Arial"/>
              <a:ea typeface="Arial"/>
              <a:cs typeface="Arial"/>
              <a:sym typeface="Arial"/>
            </a:endParaRPr>
          </a:p>
          <a:p>
            <a:pPr indent="0" lvl="0" marL="0" rtl="0" algn="l">
              <a:spcBef>
                <a:spcPts val="1200"/>
              </a:spcBef>
              <a:spcAft>
                <a:spcPts val="0"/>
              </a:spcAft>
              <a:buNone/>
            </a:pPr>
            <a:r>
              <a:rPr b="1" lang="en" sz="1100">
                <a:solidFill>
                  <a:srgbClr val="000000"/>
                </a:solidFill>
                <a:latin typeface="Arial"/>
                <a:ea typeface="Arial"/>
                <a:cs typeface="Arial"/>
                <a:sym typeface="Arial"/>
              </a:rPr>
              <a:t>Training and Education</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In order to get hands on experience, Surgical Robots are best choice to learn from.</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These robots can help avoid operations on patients without experience.</a:t>
            </a:r>
            <a:endParaRPr sz="1100">
              <a:solidFill>
                <a:srgbClr val="000000"/>
              </a:solidFill>
              <a:latin typeface="Arial"/>
              <a:ea typeface="Arial"/>
              <a:cs typeface="Arial"/>
              <a:sym typeface="Arial"/>
            </a:endParaRPr>
          </a:p>
        </p:txBody>
      </p:sp>
      <p:sp>
        <p:nvSpPr>
          <p:cNvPr id="156" name="Google Shape;156;p29"/>
          <p:cNvSpPr txBox="1"/>
          <p:nvPr>
            <p:ph type="title"/>
          </p:nvPr>
        </p:nvSpPr>
        <p:spPr>
          <a:xfrm>
            <a:off x="311700" y="410000"/>
            <a:ext cx="85122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Robotics for Medicine and Healthcare Industry</a:t>
            </a:r>
            <a:endParaRPr b="1" sz="29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30"/>
          <p:cNvSpPr txBox="1"/>
          <p:nvPr>
            <p:ph type="title"/>
          </p:nvPr>
        </p:nvSpPr>
        <p:spPr>
          <a:xfrm>
            <a:off x="311700" y="410000"/>
            <a:ext cx="85122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Robotics For Agriculture</a:t>
            </a:r>
            <a:endParaRPr b="1" sz="2900"/>
          </a:p>
        </p:txBody>
      </p:sp>
      <p:sp>
        <p:nvSpPr>
          <p:cNvPr id="162" name="Google Shape;162;p30"/>
          <p:cNvSpPr txBox="1"/>
          <p:nvPr>
            <p:ph idx="1" type="body"/>
          </p:nvPr>
        </p:nvSpPr>
        <p:spPr>
          <a:xfrm>
            <a:off x="375125" y="1017800"/>
            <a:ext cx="7908000" cy="3230700"/>
          </a:xfrm>
          <a:prstGeom prst="rect">
            <a:avLst/>
          </a:prstGeom>
        </p:spPr>
        <p:txBody>
          <a:bodyPr anchorCtr="0" anchor="t" bIns="91425" lIns="91425" spcFirstLastPara="1" rIns="91425" wrap="square" tIns="91425">
            <a:noAutofit/>
          </a:bodyPr>
          <a:lstStyle/>
          <a:p>
            <a:pPr indent="-311150" lvl="0" marL="457200" rtl="0" algn="l">
              <a:spcBef>
                <a:spcPts val="1200"/>
              </a:spcBef>
              <a:spcAft>
                <a:spcPts val="0"/>
              </a:spcAft>
              <a:buClr>
                <a:srgbClr val="000000"/>
              </a:buClr>
              <a:buSzPts val="1300"/>
              <a:buFont typeface="Arial"/>
              <a:buChar char="●"/>
            </a:pPr>
            <a:r>
              <a:rPr lang="en" sz="1200">
                <a:solidFill>
                  <a:srgbClr val="000000"/>
                </a:solidFill>
              </a:rPr>
              <a:t>Robots that are used in agriculture are called Agribots</a:t>
            </a:r>
            <a:br>
              <a:rPr b="1" lang="en" sz="1200">
                <a:solidFill>
                  <a:srgbClr val="000000"/>
                </a:solidFill>
              </a:rPr>
            </a:br>
            <a:endParaRPr b="1" sz="1200">
              <a:solidFill>
                <a:srgbClr val="000000"/>
              </a:solidFill>
            </a:endParaRPr>
          </a:p>
          <a:p>
            <a:pPr indent="-311150" lvl="0" marL="457200" rtl="0" algn="l">
              <a:spcBef>
                <a:spcPts val="0"/>
              </a:spcBef>
              <a:spcAft>
                <a:spcPts val="0"/>
              </a:spcAft>
              <a:buClr>
                <a:srgbClr val="000000"/>
              </a:buClr>
              <a:buSzPts val="1300"/>
              <a:buFont typeface="Arial"/>
              <a:buChar char="●"/>
            </a:pPr>
            <a:r>
              <a:rPr lang="en" sz="1200">
                <a:solidFill>
                  <a:srgbClr val="000000"/>
                </a:solidFill>
              </a:rPr>
              <a:t>These are designed for planting, harvesting, </a:t>
            </a:r>
            <a:r>
              <a:rPr lang="en" sz="1200">
                <a:solidFill>
                  <a:srgbClr val="000000"/>
                </a:solidFill>
              </a:rPr>
              <a:t>monitoring</a:t>
            </a:r>
            <a:r>
              <a:rPr lang="en" sz="1200">
                <a:solidFill>
                  <a:srgbClr val="000000"/>
                </a:solidFill>
              </a:rPr>
              <a:t> crop health and precision spraying.</a:t>
            </a:r>
            <a:br>
              <a:rPr b="1" lang="en" sz="1200">
                <a:solidFill>
                  <a:srgbClr val="000000"/>
                </a:solidFill>
              </a:rPr>
            </a:br>
            <a:endParaRPr b="1" sz="1200">
              <a:solidFill>
                <a:srgbClr val="000000"/>
              </a:solidFill>
            </a:endParaRPr>
          </a:p>
          <a:p>
            <a:pPr indent="-311150" lvl="0" marL="457200" rtl="0" algn="l">
              <a:spcBef>
                <a:spcPts val="0"/>
              </a:spcBef>
              <a:spcAft>
                <a:spcPts val="0"/>
              </a:spcAft>
              <a:buClr>
                <a:srgbClr val="000000"/>
              </a:buClr>
              <a:buSzPts val="1300"/>
              <a:buFont typeface="Arial"/>
              <a:buChar char="●"/>
            </a:pPr>
            <a:r>
              <a:rPr lang="en" sz="1200">
                <a:solidFill>
                  <a:srgbClr val="000000"/>
                </a:solidFill>
              </a:rPr>
              <a:t>Autonomous or Semi-Autonomous Drones, Harvesting Robots etc. come into </a:t>
            </a:r>
            <a:r>
              <a:rPr lang="en" sz="1200">
                <a:solidFill>
                  <a:srgbClr val="000000"/>
                </a:solidFill>
              </a:rPr>
              <a:t>this</a:t>
            </a:r>
            <a:r>
              <a:rPr lang="en" sz="1200">
                <a:solidFill>
                  <a:srgbClr val="000000"/>
                </a:solidFill>
              </a:rPr>
              <a:t> categories.</a:t>
            </a:r>
            <a:br>
              <a:rPr b="1" lang="en" sz="1200">
                <a:solidFill>
                  <a:srgbClr val="000000"/>
                </a:solidFill>
              </a:rPr>
            </a:br>
            <a:endParaRPr sz="1300">
              <a:solidFill>
                <a:srgbClr val="000000"/>
              </a:solidFill>
            </a:endParaRPr>
          </a:p>
          <a:p>
            <a:pPr indent="0" lvl="0" marL="0" rtl="0" algn="l">
              <a:spcBef>
                <a:spcPts val="1200"/>
              </a:spcBef>
              <a:spcAft>
                <a:spcPts val="0"/>
              </a:spcAft>
              <a:buNone/>
            </a:pPr>
            <a:r>
              <a:rPr b="1" lang="en" sz="1400">
                <a:solidFill>
                  <a:srgbClr val="000000"/>
                </a:solidFill>
              </a:rPr>
              <a:t>Example: Autonomous Tractors by John Deere</a:t>
            </a:r>
            <a:endParaRPr b="1" sz="1400">
              <a:solidFill>
                <a:srgbClr val="000000"/>
              </a:solidFill>
            </a:endParaRPr>
          </a:p>
          <a:p>
            <a:pPr indent="-304800" lvl="0" marL="457200" rtl="0" algn="l">
              <a:spcBef>
                <a:spcPts val="1200"/>
              </a:spcBef>
              <a:spcAft>
                <a:spcPts val="0"/>
              </a:spcAft>
              <a:buClr>
                <a:srgbClr val="000000"/>
              </a:buClr>
              <a:buSzPts val="1200"/>
              <a:buFont typeface="Roboto"/>
              <a:buChar char="●"/>
            </a:pPr>
            <a:r>
              <a:rPr lang="en" sz="1200">
                <a:solidFill>
                  <a:srgbClr val="000000"/>
                </a:solidFill>
              </a:rPr>
              <a:t>This tractor used GPS, sensors, remote control and pre-programming for movements.</a:t>
            </a:r>
            <a:br>
              <a:rPr lang="en" sz="1200">
                <a:solidFill>
                  <a:srgbClr val="000000"/>
                </a:solidFill>
              </a:rPr>
            </a:br>
            <a:endParaRPr sz="1200">
              <a:solidFill>
                <a:srgbClr val="000000"/>
              </a:solidFill>
            </a:endParaRPr>
          </a:p>
          <a:p>
            <a:pPr indent="-304800" lvl="0" marL="457200" rtl="0" algn="l">
              <a:spcBef>
                <a:spcPts val="0"/>
              </a:spcBef>
              <a:spcAft>
                <a:spcPts val="0"/>
              </a:spcAft>
              <a:buClr>
                <a:srgbClr val="000000"/>
              </a:buClr>
              <a:buSzPts val="1200"/>
              <a:buFont typeface="Roboto"/>
              <a:buChar char="●"/>
            </a:pPr>
            <a:r>
              <a:rPr lang="en" sz="1200">
                <a:solidFill>
                  <a:srgbClr val="000000"/>
                </a:solidFill>
              </a:rPr>
              <a:t>It comes in a EV version.</a:t>
            </a:r>
            <a:br>
              <a:rPr lang="en" sz="1200">
                <a:solidFill>
                  <a:srgbClr val="000000"/>
                </a:solidFill>
              </a:rPr>
            </a:br>
            <a:endParaRPr sz="1200">
              <a:solidFill>
                <a:srgbClr val="000000"/>
              </a:solidFill>
            </a:endParaRPr>
          </a:p>
          <a:p>
            <a:pPr indent="-304800" lvl="0" marL="457200" rtl="0" algn="l">
              <a:spcBef>
                <a:spcPts val="0"/>
              </a:spcBef>
              <a:spcAft>
                <a:spcPts val="0"/>
              </a:spcAft>
              <a:buClr>
                <a:srgbClr val="000000"/>
              </a:buClr>
              <a:buSzPts val="1200"/>
              <a:buFont typeface="Roboto"/>
              <a:buChar char="●"/>
            </a:pPr>
            <a:r>
              <a:rPr lang="en" sz="1200">
                <a:solidFill>
                  <a:srgbClr val="000000"/>
                </a:solidFill>
              </a:rPr>
              <a:t>There is no sitting arrangement inside of it, so there is no human inside.</a:t>
            </a:r>
            <a:br>
              <a:rPr lang="en" sz="1200">
                <a:solidFill>
                  <a:srgbClr val="000000"/>
                </a:solidFill>
              </a:rPr>
            </a:br>
            <a:endParaRPr sz="1200">
              <a:solidFill>
                <a:srgbClr val="000000"/>
              </a:solidFill>
            </a:endParaRPr>
          </a:p>
          <a:p>
            <a:pPr indent="-304800" lvl="0" marL="457200" rtl="0" algn="l">
              <a:spcBef>
                <a:spcPts val="0"/>
              </a:spcBef>
              <a:spcAft>
                <a:spcPts val="0"/>
              </a:spcAft>
              <a:buClr>
                <a:srgbClr val="000000"/>
              </a:buClr>
              <a:buSzPts val="1200"/>
              <a:buFont typeface="Roboto"/>
              <a:buChar char="●"/>
            </a:pPr>
            <a:r>
              <a:rPr lang="en" sz="1200">
                <a:solidFill>
                  <a:srgbClr val="000000"/>
                </a:solidFill>
              </a:rPr>
              <a:t>Multiple types of tools and modular attachments for ploughing, seeding, harvesting etc.</a:t>
            </a:r>
            <a:br>
              <a:rPr lang="en" sz="1200">
                <a:solidFill>
                  <a:srgbClr val="000000"/>
                </a:solidFill>
              </a:rPr>
            </a:br>
            <a:endParaRPr sz="1200">
              <a:solidFill>
                <a:srgbClr val="000000"/>
              </a:solidFill>
            </a:endParaRPr>
          </a:p>
          <a:p>
            <a:pPr indent="0" lvl="0" marL="0" rtl="0" algn="l">
              <a:spcBef>
                <a:spcPts val="1200"/>
              </a:spcBef>
              <a:spcAft>
                <a:spcPts val="1200"/>
              </a:spcAft>
              <a:buNone/>
            </a:pPr>
            <a:r>
              <a:t/>
            </a:r>
            <a:endParaRPr b="1" sz="12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pic>
        <p:nvPicPr>
          <p:cNvPr descr="Iron Ox is joining automating farming by combining robotics and hydroponics. They are using technology similar to self-driving cars, using sensors and computer vision.&#10;&#10;------------------------------------------------------&#10;&#10;#RoboticFarming #Agriculture&#10;&#10;Tech Insider tells you all you need to know about tech: gadgets, how-to's, gaming, science, digital culture, and more. &#10;Subscribe to our channel and visit us at: http://www.businessinsider.com/sai&#10;TI on Facebook: https://www.facebook.com/techinsider&#10;TI on Instagram: https://www.instagram.com/tech_insider/&#10;TI on Twitter: https://twitter.com/techinsider&#10;INSIDER on Snapchat: https://insder.co/2KJLtVo&#10;&#10;------------------------------------------------------&#10;&#10;How Robo Farm Is Reimagining Agriculture" id="167" name="Google Shape;167;p31" title="How This Robotic Farm Is Reimagining Agriculture">
            <a:hlinkClick r:id="rId3"/>
          </p:cNvPr>
          <p:cNvPicPr preferRelativeResize="0"/>
          <p:nvPr/>
        </p:nvPicPr>
        <p:blipFill>
          <a:blip r:embed="rId4">
            <a:alphaModFix/>
          </a:blip>
          <a:stretch>
            <a:fillRect/>
          </a:stretch>
        </p:blipFill>
        <p:spPr>
          <a:xfrm>
            <a:off x="859200" y="1714500"/>
            <a:ext cx="3048000" cy="1714500"/>
          </a:xfrm>
          <a:prstGeom prst="rect">
            <a:avLst/>
          </a:prstGeom>
          <a:noFill/>
          <a:ln>
            <a:noFill/>
          </a:ln>
        </p:spPr>
      </p:pic>
      <p:pic>
        <p:nvPicPr>
          <p:cNvPr descr="We visit Plenty's new vertical farm in California to learn all about the benefits of this style of farming, and the technological innovations that make it possible.&#10;&#10;Subscribe to CNET: https://www.youtube.com/user/CNETTV&#10;Never miss a deal again! See CNET’s browser extension 👉 https://bit.ly/3lO7sOU&#10;Follow us on TikTok: https://www.tiktok.com/@cnetdotcom&#10;Follow us on Instagram: https://www.instagram.com/cnet/&#10;Follow us on Twitter: https://www.twitter.com/cnet&#10;Like us on Facebook: https://www.facebook.com/cnet" id="168" name="Google Shape;168;p31" title="Inside a New Vertical Farm Full of Robots">
            <a:hlinkClick r:id="rId5"/>
          </p:cNvPr>
          <p:cNvPicPr preferRelativeResize="0"/>
          <p:nvPr/>
        </p:nvPicPr>
        <p:blipFill>
          <a:blip r:embed="rId6">
            <a:alphaModFix/>
          </a:blip>
          <a:stretch>
            <a:fillRect/>
          </a:stretch>
        </p:blipFill>
        <p:spPr>
          <a:xfrm>
            <a:off x="5225775" y="1714500"/>
            <a:ext cx="3048000" cy="1714500"/>
          </a:xfrm>
          <a:prstGeom prst="rect">
            <a:avLst/>
          </a:prstGeom>
          <a:noFill/>
          <a:ln>
            <a:noFill/>
          </a:ln>
        </p:spPr>
      </p:pic>
      <p:sp>
        <p:nvSpPr>
          <p:cNvPr id="169" name="Google Shape;169;p31"/>
          <p:cNvSpPr txBox="1"/>
          <p:nvPr>
            <p:ph type="title"/>
          </p:nvPr>
        </p:nvSpPr>
        <p:spPr>
          <a:xfrm>
            <a:off x="311700" y="410000"/>
            <a:ext cx="85122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Robotics For Agriculture</a:t>
            </a:r>
            <a:endParaRPr b="1" sz="29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7"/>
                                        </p:tgtEl>
                                        <p:attrNameLst>
                                          <p:attrName>style.visibility</p:attrName>
                                        </p:attrNameLst>
                                      </p:cBhvr>
                                      <p:to>
                                        <p:strVal val="visible"/>
                                      </p:to>
                                    </p:set>
                                    <p:animEffect filter="fade" transition="in">
                                      <p:cBhvr>
                                        <p:cTn dur="1000"/>
                                        <p:tgtEl>
                                          <p:spTgt spid="16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8"/>
                                        </p:tgtEl>
                                        <p:attrNameLst>
                                          <p:attrName>style.visibility</p:attrName>
                                        </p:attrNameLst>
                                      </p:cBhvr>
                                      <p:to>
                                        <p:strVal val="visible"/>
                                      </p:to>
                                    </p:set>
                                    <p:animEffect filter="fade" transition="in">
                                      <p:cBhvr>
                                        <p:cTn dur="1000"/>
                                        <p:tgtEl>
                                          <p:spTgt spid="16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32"/>
          <p:cNvSpPr txBox="1"/>
          <p:nvPr>
            <p:ph idx="1" type="body"/>
          </p:nvPr>
        </p:nvSpPr>
        <p:spPr>
          <a:xfrm>
            <a:off x="398250" y="1064300"/>
            <a:ext cx="7737300" cy="3743400"/>
          </a:xfrm>
          <a:prstGeom prst="rect">
            <a:avLst/>
          </a:prstGeom>
        </p:spPr>
        <p:txBody>
          <a:bodyPr anchorCtr="0" anchor="t" bIns="91425" lIns="91425" spcFirstLastPara="1" rIns="91425" wrap="square" tIns="91425">
            <a:noAutofit/>
          </a:bodyPr>
          <a:lstStyle/>
          <a:p>
            <a:pPr indent="0" lvl="0" marL="0" rtl="0" algn="l">
              <a:spcBef>
                <a:spcPts val="1400"/>
              </a:spcBef>
              <a:spcAft>
                <a:spcPts val="0"/>
              </a:spcAft>
              <a:buNone/>
            </a:pPr>
            <a:r>
              <a:rPr b="1" lang="en" sz="1900">
                <a:solidFill>
                  <a:srgbClr val="000000"/>
                </a:solidFill>
                <a:latin typeface="Arial"/>
                <a:ea typeface="Arial"/>
                <a:cs typeface="Arial"/>
                <a:sym typeface="Arial"/>
              </a:rPr>
              <a:t>Examples with Benefits</a:t>
            </a:r>
            <a:endParaRPr b="1" sz="1900">
              <a:solidFill>
                <a:srgbClr val="000000"/>
              </a:solidFill>
              <a:latin typeface="Arial"/>
              <a:ea typeface="Arial"/>
              <a:cs typeface="Arial"/>
              <a:sym typeface="Arial"/>
            </a:endParaRPr>
          </a:p>
          <a:p>
            <a:pPr indent="0" lvl="0" marL="0" rtl="0" algn="l">
              <a:spcBef>
                <a:spcPts val="1200"/>
              </a:spcBef>
              <a:spcAft>
                <a:spcPts val="0"/>
              </a:spcAft>
              <a:buNone/>
            </a:pPr>
            <a:r>
              <a:rPr b="1" lang="en" sz="1100">
                <a:solidFill>
                  <a:srgbClr val="000000"/>
                </a:solidFill>
                <a:latin typeface="Arial"/>
                <a:ea typeface="Arial"/>
                <a:cs typeface="Arial"/>
                <a:sym typeface="Arial"/>
              </a:rPr>
              <a:t>Harvesting Robots</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These robots are used to automate the picking of fruits, vegetables or crops.</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Computer Vision and Sophisticated Robot Arms are used for identification and pick &amp; place into containers</a:t>
            </a:r>
            <a:endParaRPr sz="1100">
              <a:solidFill>
                <a:srgbClr val="000000"/>
              </a:solidFill>
              <a:latin typeface="Arial"/>
              <a:ea typeface="Arial"/>
              <a:cs typeface="Arial"/>
              <a:sym typeface="Arial"/>
            </a:endParaRPr>
          </a:p>
          <a:p>
            <a:pPr indent="0" lvl="0" marL="0" rtl="0" algn="l">
              <a:spcBef>
                <a:spcPts val="1200"/>
              </a:spcBef>
              <a:spcAft>
                <a:spcPts val="0"/>
              </a:spcAft>
              <a:buNone/>
            </a:pPr>
            <a:r>
              <a:rPr b="1" lang="en" sz="1100">
                <a:solidFill>
                  <a:srgbClr val="000000"/>
                </a:solidFill>
                <a:latin typeface="Arial"/>
                <a:ea typeface="Arial"/>
                <a:cs typeface="Arial"/>
                <a:sym typeface="Arial"/>
              </a:rPr>
              <a:t>Autonomous Tractors</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GPS, sensors and mapping tech. enables these bots for plowing, seeding, and fertilizing.</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Improve precision, reduce soil impact, and enhance yields</a:t>
            </a:r>
            <a:endParaRPr sz="1100">
              <a:solidFill>
                <a:srgbClr val="000000"/>
              </a:solidFill>
              <a:latin typeface="Arial"/>
              <a:ea typeface="Arial"/>
              <a:cs typeface="Arial"/>
              <a:sym typeface="Arial"/>
            </a:endParaRPr>
          </a:p>
          <a:p>
            <a:pPr indent="0" lvl="0" marL="0" rtl="0" algn="l">
              <a:spcBef>
                <a:spcPts val="1200"/>
              </a:spcBef>
              <a:spcAft>
                <a:spcPts val="0"/>
              </a:spcAft>
              <a:buNone/>
            </a:pPr>
            <a:r>
              <a:rPr b="1" lang="en" sz="1100">
                <a:solidFill>
                  <a:srgbClr val="000000"/>
                </a:solidFill>
                <a:latin typeface="Arial"/>
                <a:ea typeface="Arial"/>
                <a:cs typeface="Arial"/>
                <a:sym typeface="Arial"/>
              </a:rPr>
              <a:t>Weed Control Robots</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These robots also use computer vision and AI algorithms to identify and remove weeds.</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It reduces use of </a:t>
            </a:r>
            <a:r>
              <a:rPr lang="en" sz="1100">
                <a:solidFill>
                  <a:srgbClr val="000000"/>
                </a:solidFill>
                <a:latin typeface="Arial"/>
                <a:ea typeface="Arial"/>
                <a:cs typeface="Arial"/>
                <a:sym typeface="Arial"/>
              </a:rPr>
              <a:t>weedicides for reduce crop pollutants and targets selective weeds.</a:t>
            </a:r>
            <a:endParaRPr sz="1100">
              <a:solidFill>
                <a:srgbClr val="000000"/>
              </a:solidFill>
              <a:latin typeface="Arial"/>
              <a:ea typeface="Arial"/>
              <a:cs typeface="Arial"/>
              <a:sym typeface="Arial"/>
            </a:endParaRPr>
          </a:p>
          <a:p>
            <a:pPr indent="0" lvl="0" marL="0" rtl="0" algn="l">
              <a:spcBef>
                <a:spcPts val="1200"/>
              </a:spcBef>
              <a:spcAft>
                <a:spcPts val="1200"/>
              </a:spcAft>
              <a:buNone/>
            </a:pPr>
            <a:r>
              <a:t/>
            </a:r>
            <a:endParaRPr b="1" sz="1100">
              <a:solidFill>
                <a:srgbClr val="000000"/>
              </a:solidFill>
              <a:latin typeface="Arial"/>
              <a:ea typeface="Arial"/>
              <a:cs typeface="Arial"/>
              <a:sym typeface="Arial"/>
            </a:endParaRPr>
          </a:p>
        </p:txBody>
      </p:sp>
      <p:sp>
        <p:nvSpPr>
          <p:cNvPr id="175" name="Google Shape;175;p32"/>
          <p:cNvSpPr txBox="1"/>
          <p:nvPr>
            <p:ph type="title"/>
          </p:nvPr>
        </p:nvSpPr>
        <p:spPr>
          <a:xfrm>
            <a:off x="311700" y="410000"/>
            <a:ext cx="85122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Robotics For Agriculture</a:t>
            </a:r>
            <a:endParaRPr b="1" sz="29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33"/>
          <p:cNvSpPr txBox="1"/>
          <p:nvPr>
            <p:ph type="title"/>
          </p:nvPr>
        </p:nvSpPr>
        <p:spPr>
          <a:xfrm>
            <a:off x="311700" y="410000"/>
            <a:ext cx="85122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Robotics For Agriculture</a:t>
            </a:r>
            <a:endParaRPr b="1" sz="2900"/>
          </a:p>
        </p:txBody>
      </p:sp>
      <p:sp>
        <p:nvSpPr>
          <p:cNvPr id="181" name="Google Shape;181;p33"/>
          <p:cNvSpPr txBox="1"/>
          <p:nvPr>
            <p:ph idx="1" type="body"/>
          </p:nvPr>
        </p:nvSpPr>
        <p:spPr>
          <a:xfrm>
            <a:off x="398250" y="1064300"/>
            <a:ext cx="7737300" cy="3743400"/>
          </a:xfrm>
          <a:prstGeom prst="rect">
            <a:avLst/>
          </a:prstGeom>
        </p:spPr>
        <p:txBody>
          <a:bodyPr anchorCtr="0" anchor="t" bIns="91425" lIns="91425" spcFirstLastPara="1" rIns="91425" wrap="square" tIns="91425">
            <a:noAutofit/>
          </a:bodyPr>
          <a:lstStyle/>
          <a:p>
            <a:pPr indent="0" lvl="0" marL="0" rtl="0" algn="l">
              <a:spcBef>
                <a:spcPts val="1400"/>
              </a:spcBef>
              <a:spcAft>
                <a:spcPts val="0"/>
              </a:spcAft>
              <a:buNone/>
            </a:pPr>
            <a:r>
              <a:rPr b="1" lang="en" sz="1900">
                <a:solidFill>
                  <a:srgbClr val="000000"/>
                </a:solidFill>
                <a:latin typeface="Arial"/>
                <a:ea typeface="Arial"/>
                <a:cs typeface="Arial"/>
                <a:sym typeface="Arial"/>
              </a:rPr>
              <a:t>Examples with Benefits</a:t>
            </a:r>
            <a:endParaRPr b="1" sz="1900">
              <a:solidFill>
                <a:srgbClr val="000000"/>
              </a:solidFill>
              <a:latin typeface="Arial"/>
              <a:ea typeface="Arial"/>
              <a:cs typeface="Arial"/>
              <a:sym typeface="Arial"/>
            </a:endParaRPr>
          </a:p>
          <a:p>
            <a:pPr indent="0" lvl="0" marL="0" rtl="0" algn="l">
              <a:spcBef>
                <a:spcPts val="1200"/>
              </a:spcBef>
              <a:spcAft>
                <a:spcPts val="0"/>
              </a:spcAft>
              <a:buNone/>
            </a:pPr>
            <a:r>
              <a:rPr b="1" lang="en" sz="1100">
                <a:solidFill>
                  <a:srgbClr val="000000"/>
                </a:solidFill>
                <a:latin typeface="Arial"/>
                <a:ea typeface="Arial"/>
                <a:cs typeface="Arial"/>
                <a:sym typeface="Arial"/>
              </a:rPr>
              <a:t>Crop Monitoring &amp; Spraying Robots</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It use sensors and imaging to track crop health and sprays fertilizers accordingly.</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Cameras, spectrometers and multispectral imaging systems are integrated to robots.</a:t>
            </a:r>
            <a:endParaRPr sz="1100">
              <a:solidFill>
                <a:srgbClr val="000000"/>
              </a:solidFill>
              <a:latin typeface="Arial"/>
              <a:ea typeface="Arial"/>
              <a:cs typeface="Arial"/>
              <a:sym typeface="Arial"/>
            </a:endParaRPr>
          </a:p>
          <a:p>
            <a:pPr indent="0" lvl="0" marL="0" rtl="0" algn="l">
              <a:spcBef>
                <a:spcPts val="1200"/>
              </a:spcBef>
              <a:spcAft>
                <a:spcPts val="0"/>
              </a:spcAft>
              <a:buNone/>
            </a:pPr>
            <a:r>
              <a:rPr b="1" lang="en" sz="1100">
                <a:solidFill>
                  <a:srgbClr val="000000"/>
                </a:solidFill>
                <a:latin typeface="Arial"/>
                <a:ea typeface="Arial"/>
                <a:cs typeface="Arial"/>
                <a:sym typeface="Arial"/>
              </a:rPr>
              <a:t>Autonomous Greenhouse Robots</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These robots manage climate, light, and irrigation automatically in a controlled environment</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Different parameters are used like temperature, humidity and lighting is used.</a:t>
            </a:r>
            <a:endParaRPr sz="1100">
              <a:solidFill>
                <a:srgbClr val="000000"/>
              </a:solidFill>
              <a:latin typeface="Arial"/>
              <a:ea typeface="Arial"/>
              <a:cs typeface="Arial"/>
              <a:sym typeface="Arial"/>
            </a:endParaRPr>
          </a:p>
          <a:p>
            <a:pPr indent="0" lvl="0" marL="0" rtl="0" algn="l">
              <a:spcBef>
                <a:spcPts val="1200"/>
              </a:spcBef>
              <a:spcAft>
                <a:spcPts val="0"/>
              </a:spcAft>
              <a:buNone/>
            </a:pPr>
            <a:r>
              <a:rPr b="1" lang="en" sz="1100">
                <a:solidFill>
                  <a:srgbClr val="000000"/>
                </a:solidFill>
                <a:latin typeface="Arial"/>
                <a:ea typeface="Arial"/>
                <a:cs typeface="Arial"/>
                <a:sym typeface="Arial"/>
              </a:rPr>
              <a:t> Robotic Dairy Farming</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It automate milking and feeding processes of cattles, dairy animals </a:t>
            </a:r>
            <a:r>
              <a:rPr lang="en" sz="1100">
                <a:solidFill>
                  <a:srgbClr val="000000"/>
                </a:solidFill>
                <a:latin typeface="Arial"/>
                <a:ea typeface="Arial"/>
                <a:cs typeface="Arial"/>
                <a:sym typeface="Arial"/>
              </a:rPr>
              <a:t>and</a:t>
            </a:r>
            <a:r>
              <a:rPr lang="en" sz="1100">
                <a:solidFill>
                  <a:srgbClr val="000000"/>
                </a:solidFill>
                <a:latin typeface="Arial"/>
                <a:ea typeface="Arial"/>
                <a:cs typeface="Arial"/>
                <a:sym typeface="Arial"/>
              </a:rPr>
              <a:t> poultry animals.</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Robotics milking machines, Automated Incubators are examples.</a:t>
            </a:r>
            <a:endParaRPr b="1" sz="1100">
              <a:solidFill>
                <a:srgbClr val="000000"/>
              </a:solidFill>
              <a:latin typeface="Arial"/>
              <a:ea typeface="Arial"/>
              <a:cs typeface="Arial"/>
              <a:sym typeface="Arial"/>
            </a:endParaRPr>
          </a:p>
          <a:p>
            <a:pPr indent="0" lvl="0" marL="0" rtl="0" algn="l">
              <a:spcBef>
                <a:spcPts val="1200"/>
              </a:spcBef>
              <a:spcAft>
                <a:spcPts val="1200"/>
              </a:spcAft>
              <a:buNone/>
            </a:pPr>
            <a:r>
              <a:t/>
            </a:r>
            <a:endParaRPr b="1" sz="1100">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34"/>
          <p:cNvSpPr txBox="1"/>
          <p:nvPr>
            <p:ph type="title"/>
          </p:nvPr>
        </p:nvSpPr>
        <p:spPr>
          <a:xfrm>
            <a:off x="311700" y="410000"/>
            <a:ext cx="85122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NARS (Non-Axiomatic Reasoning Systems)</a:t>
            </a:r>
            <a:endParaRPr b="1" sz="2900"/>
          </a:p>
        </p:txBody>
      </p:sp>
      <p:sp>
        <p:nvSpPr>
          <p:cNvPr id="187" name="Google Shape;187;p34"/>
          <p:cNvSpPr txBox="1"/>
          <p:nvPr>
            <p:ph idx="1" type="body"/>
          </p:nvPr>
        </p:nvSpPr>
        <p:spPr>
          <a:xfrm>
            <a:off x="398250" y="1064300"/>
            <a:ext cx="4812300" cy="37434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b="1" lang="en" sz="1100">
                <a:solidFill>
                  <a:srgbClr val="000000"/>
                </a:solidFill>
                <a:latin typeface="Arial"/>
                <a:ea typeface="Arial"/>
                <a:cs typeface="Arial"/>
                <a:sym typeface="Arial"/>
              </a:rPr>
              <a:t>What is NARS?</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A cognitive architecture developed by </a:t>
            </a:r>
            <a:r>
              <a:rPr b="1" lang="en" sz="1100">
                <a:solidFill>
                  <a:srgbClr val="000000"/>
                </a:solidFill>
                <a:latin typeface="Arial"/>
                <a:ea typeface="Arial"/>
                <a:cs typeface="Arial"/>
                <a:sym typeface="Arial"/>
              </a:rPr>
              <a:t>Pei Wang</a:t>
            </a:r>
            <a:br>
              <a:rPr b="1" lang="en" sz="1100">
                <a:solidFill>
                  <a:srgbClr val="000000"/>
                </a:solidFill>
                <a:latin typeface="Arial"/>
                <a:ea typeface="Arial"/>
                <a:cs typeface="Arial"/>
                <a:sym typeface="Arial"/>
              </a:rPr>
            </a:br>
            <a:endParaRPr b="1"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Designed to model </a:t>
            </a:r>
            <a:r>
              <a:rPr b="1" lang="en" sz="1100">
                <a:solidFill>
                  <a:srgbClr val="000000"/>
                </a:solidFill>
                <a:latin typeface="Arial"/>
                <a:ea typeface="Arial"/>
                <a:cs typeface="Arial"/>
                <a:sym typeface="Arial"/>
              </a:rPr>
              <a:t>human-like reasoning</a:t>
            </a:r>
            <a:r>
              <a:rPr lang="en" sz="1100">
                <a:solidFill>
                  <a:srgbClr val="000000"/>
                </a:solidFill>
                <a:latin typeface="Arial"/>
                <a:ea typeface="Arial"/>
                <a:cs typeface="Arial"/>
                <a:sym typeface="Arial"/>
              </a:rPr>
              <a:t> and </a:t>
            </a:r>
            <a:r>
              <a:rPr b="1" lang="en" sz="1100">
                <a:solidFill>
                  <a:srgbClr val="000000"/>
                </a:solidFill>
                <a:latin typeface="Arial"/>
                <a:ea typeface="Arial"/>
                <a:cs typeface="Arial"/>
                <a:sym typeface="Arial"/>
              </a:rPr>
              <a:t>learning</a:t>
            </a:r>
            <a:br>
              <a:rPr b="1" lang="en" sz="1100">
                <a:solidFill>
                  <a:srgbClr val="000000"/>
                </a:solidFill>
                <a:latin typeface="Arial"/>
                <a:ea typeface="Arial"/>
                <a:cs typeface="Arial"/>
                <a:sym typeface="Arial"/>
              </a:rPr>
            </a:br>
            <a:endParaRPr b="1"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Operates with </a:t>
            </a:r>
            <a:r>
              <a:rPr b="1" lang="en" sz="1100">
                <a:solidFill>
                  <a:srgbClr val="000000"/>
                </a:solidFill>
                <a:latin typeface="Arial"/>
                <a:ea typeface="Arial"/>
                <a:cs typeface="Arial"/>
                <a:sym typeface="Arial"/>
              </a:rPr>
              <a:t>insufficient knowledge and resources</a:t>
            </a:r>
            <a:br>
              <a:rPr b="1" lang="en" sz="1100">
                <a:solidFill>
                  <a:srgbClr val="000000"/>
                </a:solidFill>
                <a:latin typeface="Arial"/>
                <a:ea typeface="Arial"/>
                <a:cs typeface="Arial"/>
                <a:sym typeface="Arial"/>
              </a:rPr>
            </a:br>
            <a:endParaRPr b="1" sz="1100">
              <a:solidFill>
                <a:srgbClr val="000000"/>
              </a:solidFill>
              <a:latin typeface="Arial"/>
              <a:ea typeface="Arial"/>
              <a:cs typeface="Arial"/>
              <a:sym typeface="Arial"/>
            </a:endParaRPr>
          </a:p>
          <a:p>
            <a:pPr indent="0" lvl="0" marL="0" rtl="0" algn="l">
              <a:spcBef>
                <a:spcPts val="1200"/>
              </a:spcBef>
              <a:spcAft>
                <a:spcPts val="0"/>
              </a:spcAft>
              <a:buNone/>
            </a:pPr>
            <a:r>
              <a:rPr b="1" lang="en" sz="1100">
                <a:solidFill>
                  <a:srgbClr val="000000"/>
                </a:solidFill>
                <a:latin typeface="Arial"/>
                <a:ea typeface="Arial"/>
                <a:cs typeface="Arial"/>
                <a:sym typeface="Arial"/>
              </a:rPr>
              <a:t>Key Characteristics:</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No fixed axioms – knowledge is </a:t>
            </a:r>
            <a:r>
              <a:rPr b="1" lang="en" sz="1100">
                <a:solidFill>
                  <a:srgbClr val="000000"/>
                </a:solidFill>
                <a:latin typeface="Arial"/>
                <a:ea typeface="Arial"/>
                <a:cs typeface="Arial"/>
                <a:sym typeface="Arial"/>
              </a:rPr>
              <a:t>self-generated</a:t>
            </a:r>
            <a:br>
              <a:rPr b="1" lang="en" sz="1100">
                <a:solidFill>
                  <a:srgbClr val="000000"/>
                </a:solidFill>
                <a:latin typeface="Arial"/>
                <a:ea typeface="Arial"/>
                <a:cs typeface="Arial"/>
                <a:sym typeface="Arial"/>
              </a:rPr>
            </a:br>
            <a:endParaRPr b="1"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Combines </a:t>
            </a:r>
            <a:r>
              <a:rPr b="1" lang="en" sz="1100">
                <a:solidFill>
                  <a:srgbClr val="000000"/>
                </a:solidFill>
                <a:latin typeface="Arial"/>
                <a:ea typeface="Arial"/>
                <a:cs typeface="Arial"/>
                <a:sym typeface="Arial"/>
              </a:rPr>
              <a:t>deductive</a:t>
            </a:r>
            <a:r>
              <a:rPr lang="en" sz="1100">
                <a:solidFill>
                  <a:srgbClr val="000000"/>
                </a:solidFill>
                <a:latin typeface="Arial"/>
                <a:ea typeface="Arial"/>
                <a:cs typeface="Arial"/>
                <a:sym typeface="Arial"/>
              </a:rPr>
              <a:t> and </a:t>
            </a:r>
            <a:r>
              <a:rPr b="1" lang="en" sz="1100">
                <a:solidFill>
                  <a:srgbClr val="000000"/>
                </a:solidFill>
                <a:latin typeface="Arial"/>
                <a:ea typeface="Arial"/>
                <a:cs typeface="Arial"/>
                <a:sym typeface="Arial"/>
              </a:rPr>
              <a:t>inductive</a:t>
            </a:r>
            <a:r>
              <a:rPr lang="en" sz="1100">
                <a:solidFill>
                  <a:srgbClr val="000000"/>
                </a:solidFill>
                <a:latin typeface="Arial"/>
                <a:ea typeface="Arial"/>
                <a:cs typeface="Arial"/>
                <a:sym typeface="Arial"/>
              </a:rPr>
              <a:t> reasoning</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Uses </a:t>
            </a:r>
            <a:r>
              <a:rPr b="1" lang="en" sz="1100">
                <a:solidFill>
                  <a:srgbClr val="000000"/>
                </a:solidFill>
                <a:latin typeface="Arial"/>
                <a:ea typeface="Arial"/>
                <a:cs typeface="Arial"/>
                <a:sym typeface="Arial"/>
              </a:rPr>
              <a:t>term logic</a:t>
            </a:r>
            <a:r>
              <a:rPr lang="en" sz="1100">
                <a:solidFill>
                  <a:srgbClr val="000000"/>
                </a:solidFill>
                <a:latin typeface="Arial"/>
                <a:ea typeface="Arial"/>
                <a:cs typeface="Arial"/>
                <a:sym typeface="Arial"/>
              </a:rPr>
              <a:t> for knowledge representation</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Employs </a:t>
            </a:r>
            <a:r>
              <a:rPr b="1" lang="en" sz="1100">
                <a:solidFill>
                  <a:srgbClr val="000000"/>
                </a:solidFill>
                <a:latin typeface="Arial"/>
                <a:ea typeface="Arial"/>
                <a:cs typeface="Arial"/>
                <a:sym typeface="Arial"/>
              </a:rPr>
              <a:t>non-monotonic reasoning</a:t>
            </a:r>
            <a:r>
              <a:rPr lang="en" sz="1100">
                <a:solidFill>
                  <a:srgbClr val="000000"/>
                </a:solidFill>
                <a:latin typeface="Arial"/>
                <a:ea typeface="Arial"/>
                <a:cs typeface="Arial"/>
                <a:sym typeface="Arial"/>
              </a:rPr>
              <a:t> – conclusions can be revised</a:t>
            </a:r>
            <a:endParaRPr b="1" sz="1900">
              <a:solidFill>
                <a:srgbClr val="000000"/>
              </a:solidFill>
              <a:latin typeface="Arial"/>
              <a:ea typeface="Arial"/>
              <a:cs typeface="Arial"/>
              <a:sym typeface="Arial"/>
            </a:endParaRPr>
          </a:p>
        </p:txBody>
      </p:sp>
      <p:sp>
        <p:nvSpPr>
          <p:cNvPr id="188" name="Google Shape;188;p34"/>
          <p:cNvSpPr txBox="1"/>
          <p:nvPr/>
        </p:nvSpPr>
        <p:spPr>
          <a:xfrm>
            <a:off x="5292675" y="2874050"/>
            <a:ext cx="3803100" cy="2327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en" sz="1100"/>
              <a:t>Reasoning Cycle:</a:t>
            </a:r>
            <a:endParaRPr b="1" sz="1100"/>
          </a:p>
          <a:p>
            <a:pPr indent="-298450" lvl="0" marL="457200" rtl="0" algn="l">
              <a:lnSpc>
                <a:spcPct val="115000"/>
              </a:lnSpc>
              <a:spcBef>
                <a:spcPts val="1200"/>
              </a:spcBef>
              <a:spcAft>
                <a:spcPts val="0"/>
              </a:spcAft>
              <a:buSzPts val="1100"/>
              <a:buChar char="●"/>
            </a:pPr>
            <a:r>
              <a:rPr lang="en" sz="1100"/>
              <a:t>Attention Allocation</a:t>
            </a:r>
            <a:br>
              <a:rPr lang="en" sz="1100"/>
            </a:br>
            <a:endParaRPr sz="1100"/>
          </a:p>
          <a:p>
            <a:pPr indent="-298450" lvl="0" marL="457200" rtl="0" algn="l">
              <a:lnSpc>
                <a:spcPct val="115000"/>
              </a:lnSpc>
              <a:spcBef>
                <a:spcPts val="0"/>
              </a:spcBef>
              <a:spcAft>
                <a:spcPts val="0"/>
              </a:spcAft>
              <a:buSzPts val="1100"/>
              <a:buChar char="●"/>
            </a:pPr>
            <a:r>
              <a:rPr lang="en" sz="1100"/>
              <a:t>Inference</a:t>
            </a:r>
            <a:br>
              <a:rPr lang="en" sz="1100"/>
            </a:br>
            <a:endParaRPr sz="1100"/>
          </a:p>
          <a:p>
            <a:pPr indent="-298450" lvl="0" marL="457200" rtl="0" algn="l">
              <a:lnSpc>
                <a:spcPct val="115000"/>
              </a:lnSpc>
              <a:spcBef>
                <a:spcPts val="0"/>
              </a:spcBef>
              <a:spcAft>
                <a:spcPts val="0"/>
              </a:spcAft>
              <a:buSzPts val="1100"/>
              <a:buChar char="●"/>
            </a:pPr>
            <a:r>
              <a:rPr lang="en" sz="1100"/>
              <a:t>Judgment</a:t>
            </a:r>
            <a:br>
              <a:rPr lang="en" sz="1100"/>
            </a:br>
            <a:endParaRPr sz="1100"/>
          </a:p>
          <a:p>
            <a:pPr indent="-298450" lvl="0" marL="457200" rtl="0" algn="l">
              <a:lnSpc>
                <a:spcPct val="115000"/>
              </a:lnSpc>
              <a:spcBef>
                <a:spcPts val="0"/>
              </a:spcBef>
              <a:spcAft>
                <a:spcPts val="0"/>
              </a:spcAft>
              <a:buSzPts val="1100"/>
              <a:buChar char="●"/>
            </a:pPr>
            <a:r>
              <a:rPr lang="en" sz="1100"/>
              <a:t>Learning</a:t>
            </a:r>
            <a:endParaRPr sz="1100"/>
          </a:p>
          <a:p>
            <a:pPr indent="0" lvl="0" marL="0" rtl="0" algn="l">
              <a:spcBef>
                <a:spcPts val="1200"/>
              </a:spcBef>
              <a:spcAft>
                <a:spcPts val="0"/>
              </a:spcAft>
              <a:buNone/>
            </a:pPr>
            <a:r>
              <a:t/>
            </a:r>
            <a:endParaRPr sz="1800">
              <a:solidFill>
                <a:schemeClr val="dk2"/>
              </a:solidFill>
              <a:latin typeface="Roboto"/>
              <a:ea typeface="Roboto"/>
              <a:cs typeface="Roboto"/>
              <a:sym typeface="Roboto"/>
            </a:endParaRPr>
          </a:p>
        </p:txBody>
      </p:sp>
      <p:pic>
        <p:nvPicPr>
          <p:cNvPr id="189" name="Google Shape;189;p34"/>
          <p:cNvPicPr preferRelativeResize="0"/>
          <p:nvPr/>
        </p:nvPicPr>
        <p:blipFill>
          <a:blip r:embed="rId3">
            <a:alphaModFix/>
          </a:blip>
          <a:stretch>
            <a:fillRect/>
          </a:stretch>
        </p:blipFill>
        <p:spPr>
          <a:xfrm>
            <a:off x="5210550" y="989150"/>
            <a:ext cx="3540650" cy="18849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35"/>
          <p:cNvSpPr txBox="1"/>
          <p:nvPr>
            <p:ph type="title"/>
          </p:nvPr>
        </p:nvSpPr>
        <p:spPr>
          <a:xfrm>
            <a:off x="311700" y="410000"/>
            <a:ext cx="85122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NARS (Non-Axiomatic Reasoning Systems)</a:t>
            </a:r>
            <a:endParaRPr b="1" sz="2900"/>
          </a:p>
        </p:txBody>
      </p:sp>
      <p:sp>
        <p:nvSpPr>
          <p:cNvPr id="195" name="Google Shape;195;p35"/>
          <p:cNvSpPr txBox="1"/>
          <p:nvPr>
            <p:ph idx="1" type="body"/>
          </p:nvPr>
        </p:nvSpPr>
        <p:spPr>
          <a:xfrm>
            <a:off x="506600" y="1286150"/>
            <a:ext cx="4065300" cy="32598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b="1" lang="en" sz="1100">
                <a:solidFill>
                  <a:srgbClr val="000000"/>
                </a:solidFill>
                <a:latin typeface="Arial"/>
                <a:ea typeface="Arial"/>
                <a:cs typeface="Arial"/>
                <a:sym typeface="Arial"/>
              </a:rPr>
              <a:t>Learning from Experience:</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Learns via </a:t>
            </a:r>
            <a:r>
              <a:rPr b="1" lang="en" sz="1100">
                <a:solidFill>
                  <a:srgbClr val="000000"/>
                </a:solidFill>
                <a:latin typeface="Arial"/>
                <a:ea typeface="Arial"/>
                <a:cs typeface="Arial"/>
                <a:sym typeface="Arial"/>
              </a:rPr>
              <a:t>anticipation and update</a:t>
            </a:r>
            <a:br>
              <a:rPr b="1" lang="en" sz="1100">
                <a:solidFill>
                  <a:srgbClr val="000000"/>
                </a:solidFill>
                <a:latin typeface="Arial"/>
                <a:ea typeface="Arial"/>
                <a:cs typeface="Arial"/>
                <a:sym typeface="Arial"/>
              </a:rPr>
            </a:br>
            <a:endParaRPr b="1"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Compares </a:t>
            </a:r>
            <a:r>
              <a:rPr b="1" lang="en" sz="1100">
                <a:solidFill>
                  <a:srgbClr val="000000"/>
                </a:solidFill>
                <a:latin typeface="Arial"/>
                <a:ea typeface="Arial"/>
                <a:cs typeface="Arial"/>
                <a:sym typeface="Arial"/>
              </a:rPr>
              <a:t>predictions</a:t>
            </a:r>
            <a:r>
              <a:rPr lang="en" sz="1100">
                <a:solidFill>
                  <a:srgbClr val="000000"/>
                </a:solidFill>
                <a:latin typeface="Arial"/>
                <a:ea typeface="Arial"/>
                <a:cs typeface="Arial"/>
                <a:sym typeface="Arial"/>
              </a:rPr>
              <a:t> vs </a:t>
            </a:r>
            <a:r>
              <a:rPr b="1" lang="en" sz="1100">
                <a:solidFill>
                  <a:srgbClr val="000000"/>
                </a:solidFill>
                <a:latin typeface="Arial"/>
                <a:ea typeface="Arial"/>
                <a:cs typeface="Arial"/>
                <a:sym typeface="Arial"/>
              </a:rPr>
              <a:t>outcomes</a:t>
            </a:r>
            <a:br>
              <a:rPr b="1" lang="en" sz="1100">
                <a:solidFill>
                  <a:srgbClr val="000000"/>
                </a:solidFill>
                <a:latin typeface="Arial"/>
                <a:ea typeface="Arial"/>
                <a:cs typeface="Arial"/>
                <a:sym typeface="Arial"/>
              </a:rPr>
            </a:br>
            <a:endParaRPr b="1"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Adjusts its knowledge base to improve reasoning</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0" lvl="0" marL="0" rtl="0" algn="l">
              <a:spcBef>
                <a:spcPts val="1200"/>
              </a:spcBef>
              <a:spcAft>
                <a:spcPts val="0"/>
              </a:spcAft>
              <a:buNone/>
            </a:pPr>
            <a:r>
              <a:rPr b="1" lang="en" sz="1100">
                <a:solidFill>
                  <a:srgbClr val="000000"/>
                </a:solidFill>
                <a:latin typeface="Arial"/>
                <a:ea typeface="Arial"/>
                <a:cs typeface="Arial"/>
                <a:sym typeface="Arial"/>
              </a:rPr>
              <a:t>Significance in AI &amp; Cognitive Science:</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Models flexible, </a:t>
            </a:r>
            <a:r>
              <a:rPr b="1" lang="en" sz="1100">
                <a:solidFill>
                  <a:srgbClr val="000000"/>
                </a:solidFill>
                <a:latin typeface="Arial"/>
                <a:ea typeface="Arial"/>
                <a:cs typeface="Arial"/>
                <a:sym typeface="Arial"/>
              </a:rPr>
              <a:t>adaptive intelligence</a:t>
            </a:r>
            <a:br>
              <a:rPr b="1" lang="en" sz="1100">
                <a:solidFill>
                  <a:srgbClr val="000000"/>
                </a:solidFill>
                <a:latin typeface="Arial"/>
                <a:ea typeface="Arial"/>
                <a:cs typeface="Arial"/>
                <a:sym typeface="Arial"/>
              </a:rPr>
            </a:br>
            <a:endParaRPr b="1"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Addresses uncertainty and </a:t>
            </a:r>
            <a:r>
              <a:rPr b="1" lang="en" sz="1100">
                <a:solidFill>
                  <a:srgbClr val="000000"/>
                </a:solidFill>
                <a:latin typeface="Arial"/>
                <a:ea typeface="Arial"/>
                <a:cs typeface="Arial"/>
                <a:sym typeface="Arial"/>
              </a:rPr>
              <a:t>incomplete information</a:t>
            </a:r>
            <a:br>
              <a:rPr b="1" lang="en" sz="1100">
                <a:solidFill>
                  <a:srgbClr val="000000"/>
                </a:solidFill>
                <a:latin typeface="Arial"/>
                <a:ea typeface="Arial"/>
                <a:cs typeface="Arial"/>
                <a:sym typeface="Arial"/>
              </a:rPr>
            </a:br>
            <a:endParaRPr b="1"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Reflects </a:t>
            </a:r>
            <a:r>
              <a:rPr b="1" lang="en" sz="1100">
                <a:solidFill>
                  <a:srgbClr val="000000"/>
                </a:solidFill>
                <a:latin typeface="Arial"/>
                <a:ea typeface="Arial"/>
                <a:cs typeface="Arial"/>
                <a:sym typeface="Arial"/>
              </a:rPr>
              <a:t>essential aspects of human cognition</a:t>
            </a:r>
            <a:endParaRPr b="1" sz="1100">
              <a:solidFill>
                <a:srgbClr val="000000"/>
              </a:solidFill>
              <a:latin typeface="Arial"/>
              <a:ea typeface="Arial"/>
              <a:cs typeface="Arial"/>
              <a:sym typeface="Arial"/>
            </a:endParaRPr>
          </a:p>
        </p:txBody>
      </p:sp>
      <p:sp>
        <p:nvSpPr>
          <p:cNvPr id="196" name="Google Shape;196;p35"/>
          <p:cNvSpPr txBox="1"/>
          <p:nvPr/>
        </p:nvSpPr>
        <p:spPr>
          <a:xfrm>
            <a:off x="4817675" y="1286150"/>
            <a:ext cx="3803100" cy="1481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en" sz="1100"/>
              <a:t>Why It Matters:</a:t>
            </a:r>
            <a:endParaRPr b="1" sz="1100"/>
          </a:p>
          <a:p>
            <a:pPr indent="-298450" lvl="0" marL="457200" rtl="0" algn="l">
              <a:lnSpc>
                <a:spcPct val="115000"/>
              </a:lnSpc>
              <a:spcBef>
                <a:spcPts val="1200"/>
              </a:spcBef>
              <a:spcAft>
                <a:spcPts val="0"/>
              </a:spcAft>
              <a:buSzPts val="1100"/>
              <a:buChar char="●"/>
            </a:pPr>
            <a:r>
              <a:rPr lang="en" sz="1100"/>
              <a:t>NARS shows how AI can function </a:t>
            </a:r>
            <a:r>
              <a:rPr b="1" lang="en" sz="1100"/>
              <a:t>without predefined knowledge</a:t>
            </a:r>
            <a:br>
              <a:rPr b="1" lang="en" sz="1100"/>
            </a:br>
            <a:endParaRPr b="1" sz="1100"/>
          </a:p>
          <a:p>
            <a:pPr indent="-298450" lvl="0" marL="457200" rtl="0" algn="l">
              <a:lnSpc>
                <a:spcPct val="115000"/>
              </a:lnSpc>
              <a:spcBef>
                <a:spcPts val="0"/>
              </a:spcBef>
              <a:spcAft>
                <a:spcPts val="0"/>
              </a:spcAft>
              <a:buSzPts val="1100"/>
              <a:buChar char="●"/>
            </a:pPr>
            <a:r>
              <a:rPr lang="en" sz="1100"/>
              <a:t>Contributes to understanding the </a:t>
            </a:r>
            <a:r>
              <a:rPr b="1" lang="en" sz="1100"/>
              <a:t>nature of intelligence</a:t>
            </a:r>
            <a:endParaRPr b="1" sz="11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36"/>
          <p:cNvSpPr txBox="1"/>
          <p:nvPr>
            <p:ph type="title"/>
          </p:nvPr>
        </p:nvSpPr>
        <p:spPr>
          <a:xfrm>
            <a:off x="311700" y="410000"/>
            <a:ext cx="85122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Why NARS are Relevant and Possible?</a:t>
            </a:r>
            <a:endParaRPr b="1" sz="2900"/>
          </a:p>
        </p:txBody>
      </p:sp>
      <p:sp>
        <p:nvSpPr>
          <p:cNvPr id="202" name="Google Shape;202;p36"/>
          <p:cNvSpPr txBox="1"/>
          <p:nvPr>
            <p:ph idx="1" type="body"/>
          </p:nvPr>
        </p:nvSpPr>
        <p:spPr>
          <a:xfrm>
            <a:off x="506600" y="1286150"/>
            <a:ext cx="4065300" cy="32598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b="1" lang="en" sz="1100">
                <a:solidFill>
                  <a:srgbClr val="000000"/>
                </a:solidFill>
                <a:latin typeface="Arial"/>
                <a:ea typeface="Arial"/>
                <a:cs typeface="Arial"/>
                <a:sym typeface="Arial"/>
              </a:rPr>
              <a:t>1. Broader Educational Assessment</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Moves beyond grades and test scores</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Evaluates students' skills, talents, and growth holistically</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0" lvl="0" marL="0" rtl="0" algn="l">
              <a:spcBef>
                <a:spcPts val="1200"/>
              </a:spcBef>
              <a:spcAft>
                <a:spcPts val="0"/>
              </a:spcAft>
              <a:buNone/>
            </a:pPr>
            <a:r>
              <a:rPr b="1" lang="en" sz="1100">
                <a:solidFill>
                  <a:srgbClr val="000000"/>
                </a:solidFill>
                <a:latin typeface="Arial"/>
                <a:ea typeface="Arial"/>
                <a:cs typeface="Arial"/>
                <a:sym typeface="Arial"/>
              </a:rPr>
              <a:t>2. Cognitive Architectures</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Flexible, adaptive systems that handle </a:t>
            </a:r>
            <a:r>
              <a:rPr b="1" lang="en" sz="1100">
                <a:solidFill>
                  <a:srgbClr val="000000"/>
                </a:solidFill>
                <a:latin typeface="Arial"/>
                <a:ea typeface="Arial"/>
                <a:cs typeface="Arial"/>
                <a:sym typeface="Arial"/>
              </a:rPr>
              <a:t>uncertainty</a:t>
            </a:r>
            <a:br>
              <a:rPr b="1" lang="en" sz="1100">
                <a:solidFill>
                  <a:srgbClr val="000000"/>
                </a:solidFill>
                <a:latin typeface="Arial"/>
                <a:ea typeface="Arial"/>
                <a:cs typeface="Arial"/>
                <a:sym typeface="Arial"/>
              </a:rPr>
            </a:br>
            <a:endParaRPr b="1"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Learn from experience using </a:t>
            </a:r>
            <a:r>
              <a:rPr b="1" lang="en" sz="1100">
                <a:solidFill>
                  <a:srgbClr val="000000"/>
                </a:solidFill>
                <a:latin typeface="Arial"/>
                <a:ea typeface="Arial"/>
                <a:cs typeface="Arial"/>
                <a:sym typeface="Arial"/>
              </a:rPr>
              <a:t>non-axiomatic reasoning</a:t>
            </a:r>
            <a:endParaRPr b="1" sz="1100">
              <a:solidFill>
                <a:srgbClr val="000000"/>
              </a:solidFill>
              <a:latin typeface="Arial"/>
              <a:ea typeface="Arial"/>
              <a:cs typeface="Arial"/>
              <a:sym typeface="Arial"/>
            </a:endParaRPr>
          </a:p>
        </p:txBody>
      </p:sp>
      <p:sp>
        <p:nvSpPr>
          <p:cNvPr id="203" name="Google Shape;203;p36"/>
          <p:cNvSpPr txBox="1"/>
          <p:nvPr/>
        </p:nvSpPr>
        <p:spPr>
          <a:xfrm>
            <a:off x="4817675" y="1286150"/>
            <a:ext cx="3803100" cy="3111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en" sz="1100"/>
              <a:t>3. Artificial General Intelligence (AGI)</a:t>
            </a:r>
            <a:endParaRPr b="1" sz="1100"/>
          </a:p>
          <a:p>
            <a:pPr indent="-298450" lvl="0" marL="457200" rtl="0" algn="l">
              <a:lnSpc>
                <a:spcPct val="115000"/>
              </a:lnSpc>
              <a:spcBef>
                <a:spcPts val="1200"/>
              </a:spcBef>
              <a:spcAft>
                <a:spcPts val="0"/>
              </a:spcAft>
              <a:buSzPts val="1100"/>
              <a:buChar char="●"/>
            </a:pPr>
            <a:r>
              <a:rPr lang="en" sz="1100"/>
              <a:t>Supports the development of systems with </a:t>
            </a:r>
            <a:r>
              <a:rPr b="1" lang="en" sz="1100"/>
              <a:t>human-like cognition</a:t>
            </a:r>
            <a:br>
              <a:rPr b="1" lang="en" sz="1100"/>
            </a:br>
            <a:endParaRPr b="1" sz="1100"/>
          </a:p>
          <a:p>
            <a:pPr indent="-298450" lvl="0" marL="457200" rtl="0" algn="l">
              <a:lnSpc>
                <a:spcPct val="115000"/>
              </a:lnSpc>
              <a:spcBef>
                <a:spcPts val="0"/>
              </a:spcBef>
              <a:spcAft>
                <a:spcPts val="0"/>
              </a:spcAft>
              <a:buSzPts val="1100"/>
              <a:buChar char="●"/>
            </a:pPr>
            <a:r>
              <a:rPr lang="en" sz="1100"/>
              <a:t>Encourages reasoning </a:t>
            </a:r>
            <a:r>
              <a:rPr b="1" lang="en" sz="1100"/>
              <a:t>without fixed knowledge</a:t>
            </a:r>
            <a:r>
              <a:rPr lang="en" sz="1100"/>
              <a:t> structures</a:t>
            </a:r>
            <a:endParaRPr sz="1100"/>
          </a:p>
          <a:p>
            <a:pPr indent="0" lvl="0" marL="0" rtl="0" algn="l">
              <a:lnSpc>
                <a:spcPct val="115000"/>
              </a:lnSpc>
              <a:spcBef>
                <a:spcPts val="1200"/>
              </a:spcBef>
              <a:spcAft>
                <a:spcPts val="0"/>
              </a:spcAft>
              <a:buNone/>
            </a:pPr>
            <a:r>
              <a:rPr b="1" lang="en" sz="1100"/>
              <a:t>4. Knowledge Representation &amp; Reasoning</a:t>
            </a:r>
            <a:endParaRPr b="1" sz="1100"/>
          </a:p>
          <a:p>
            <a:pPr indent="-298450" lvl="0" marL="457200" rtl="0" algn="l">
              <a:lnSpc>
                <a:spcPct val="115000"/>
              </a:lnSpc>
              <a:spcBef>
                <a:spcPts val="1200"/>
              </a:spcBef>
              <a:spcAft>
                <a:spcPts val="0"/>
              </a:spcAft>
              <a:buSzPts val="1100"/>
              <a:buChar char="●"/>
            </a:pPr>
            <a:r>
              <a:rPr lang="en" sz="1100"/>
              <a:t>Uses </a:t>
            </a:r>
            <a:r>
              <a:rPr b="1" lang="en" sz="1100"/>
              <a:t>term logic</a:t>
            </a:r>
            <a:r>
              <a:rPr lang="en" sz="1100"/>
              <a:t> for language-like knowledge expression</a:t>
            </a:r>
            <a:br>
              <a:rPr lang="en" sz="1100"/>
            </a:br>
            <a:endParaRPr sz="1100"/>
          </a:p>
          <a:p>
            <a:pPr indent="-298450" lvl="0" marL="457200" rtl="0" algn="l">
              <a:lnSpc>
                <a:spcPct val="115000"/>
              </a:lnSpc>
              <a:spcBef>
                <a:spcPts val="0"/>
              </a:spcBef>
              <a:spcAft>
                <a:spcPts val="0"/>
              </a:spcAft>
              <a:buSzPts val="1100"/>
              <a:buChar char="●"/>
            </a:pPr>
            <a:r>
              <a:rPr lang="en" sz="1100"/>
              <a:t>Combines </a:t>
            </a:r>
            <a:r>
              <a:rPr b="1" lang="en" sz="1100"/>
              <a:t>deductive and inductive</a:t>
            </a:r>
            <a:r>
              <a:rPr lang="en" sz="1100"/>
              <a:t> reasoning</a:t>
            </a:r>
            <a:endParaRPr sz="1100"/>
          </a:p>
          <a:p>
            <a:pPr indent="0" lvl="0" marL="457200" rtl="0" algn="l">
              <a:lnSpc>
                <a:spcPct val="115000"/>
              </a:lnSpc>
              <a:spcBef>
                <a:spcPts val="1200"/>
              </a:spcBef>
              <a:spcAft>
                <a:spcPts val="1200"/>
              </a:spcAft>
              <a:buNone/>
            </a:pPr>
            <a:r>
              <a:t/>
            </a:r>
            <a:endParaRPr sz="11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37"/>
          <p:cNvSpPr txBox="1"/>
          <p:nvPr>
            <p:ph type="title"/>
          </p:nvPr>
        </p:nvSpPr>
        <p:spPr>
          <a:xfrm>
            <a:off x="311700" y="410000"/>
            <a:ext cx="85122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Why NARS are Relevant and Possible?</a:t>
            </a:r>
            <a:endParaRPr b="1" sz="2900"/>
          </a:p>
        </p:txBody>
      </p:sp>
      <p:sp>
        <p:nvSpPr>
          <p:cNvPr id="209" name="Google Shape;209;p37"/>
          <p:cNvSpPr txBox="1"/>
          <p:nvPr>
            <p:ph idx="1" type="body"/>
          </p:nvPr>
        </p:nvSpPr>
        <p:spPr>
          <a:xfrm>
            <a:off x="506600" y="1286150"/>
            <a:ext cx="4065300" cy="32598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b="1" lang="en" sz="1100">
                <a:solidFill>
                  <a:srgbClr val="000000"/>
                </a:solidFill>
                <a:latin typeface="Arial"/>
                <a:ea typeface="Arial"/>
                <a:cs typeface="Arial"/>
                <a:sym typeface="Arial"/>
              </a:rPr>
              <a:t>5. Cognitive Science &amp; Psychology</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Models human reasoning and decision-making</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Supports testing of </a:t>
            </a:r>
            <a:r>
              <a:rPr b="1" lang="en" sz="1100">
                <a:solidFill>
                  <a:srgbClr val="000000"/>
                </a:solidFill>
                <a:latin typeface="Arial"/>
                <a:ea typeface="Arial"/>
                <a:cs typeface="Arial"/>
                <a:sym typeface="Arial"/>
              </a:rPr>
              <a:t>cognitive hypotheses</a:t>
            </a:r>
            <a:br>
              <a:rPr b="1" lang="en" sz="1100">
                <a:solidFill>
                  <a:srgbClr val="000000"/>
                </a:solidFill>
                <a:latin typeface="Arial"/>
                <a:ea typeface="Arial"/>
                <a:cs typeface="Arial"/>
                <a:sym typeface="Arial"/>
              </a:rPr>
            </a:br>
            <a:endParaRPr b="1" sz="1100">
              <a:solidFill>
                <a:srgbClr val="000000"/>
              </a:solidFill>
              <a:latin typeface="Arial"/>
              <a:ea typeface="Arial"/>
              <a:cs typeface="Arial"/>
              <a:sym typeface="Arial"/>
            </a:endParaRPr>
          </a:p>
          <a:p>
            <a:pPr indent="0" lvl="0" marL="0" rtl="0" algn="l">
              <a:spcBef>
                <a:spcPts val="1200"/>
              </a:spcBef>
              <a:spcAft>
                <a:spcPts val="0"/>
              </a:spcAft>
              <a:buNone/>
            </a:pPr>
            <a:r>
              <a:rPr b="1" lang="en" sz="1100">
                <a:solidFill>
                  <a:srgbClr val="000000"/>
                </a:solidFill>
                <a:latin typeface="Arial"/>
                <a:ea typeface="Arial"/>
                <a:cs typeface="Arial"/>
                <a:sym typeface="Arial"/>
              </a:rPr>
              <a:t>6. Intelligent Tutoring Systems</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Learns via </a:t>
            </a:r>
            <a:r>
              <a:rPr b="1" lang="en" sz="1100">
                <a:solidFill>
                  <a:srgbClr val="000000"/>
                </a:solidFill>
                <a:latin typeface="Arial"/>
                <a:ea typeface="Arial"/>
                <a:cs typeface="Arial"/>
                <a:sym typeface="Arial"/>
              </a:rPr>
              <a:t>anticipation and update</a:t>
            </a:r>
            <a:br>
              <a:rPr b="1" lang="en" sz="1100">
                <a:solidFill>
                  <a:srgbClr val="000000"/>
                </a:solidFill>
                <a:latin typeface="Arial"/>
                <a:ea typeface="Arial"/>
                <a:cs typeface="Arial"/>
                <a:sym typeface="Arial"/>
              </a:rPr>
            </a:br>
            <a:endParaRPr b="1"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Enables </a:t>
            </a:r>
            <a:r>
              <a:rPr b="1" lang="en" sz="1100">
                <a:solidFill>
                  <a:srgbClr val="000000"/>
                </a:solidFill>
                <a:latin typeface="Arial"/>
                <a:ea typeface="Arial"/>
                <a:cs typeface="Arial"/>
                <a:sym typeface="Arial"/>
              </a:rPr>
              <a:t>personalized feedback</a:t>
            </a:r>
            <a:r>
              <a:rPr lang="en" sz="1100">
                <a:solidFill>
                  <a:srgbClr val="000000"/>
                </a:solidFill>
                <a:latin typeface="Arial"/>
                <a:ea typeface="Arial"/>
                <a:cs typeface="Arial"/>
                <a:sym typeface="Arial"/>
              </a:rPr>
              <a:t> and adaptive learning paths</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Optimizes the educational experience for </a:t>
            </a:r>
            <a:r>
              <a:rPr b="1" lang="en" sz="1100">
                <a:solidFill>
                  <a:srgbClr val="000000"/>
                </a:solidFill>
                <a:latin typeface="Arial"/>
                <a:ea typeface="Arial"/>
                <a:cs typeface="Arial"/>
                <a:sym typeface="Arial"/>
              </a:rPr>
              <a:t>individual learners</a:t>
            </a:r>
            <a:endParaRPr b="1" sz="1100">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38"/>
          <p:cNvSpPr txBox="1"/>
          <p:nvPr>
            <p:ph type="title"/>
          </p:nvPr>
        </p:nvSpPr>
        <p:spPr>
          <a:xfrm>
            <a:off x="311700" y="410000"/>
            <a:ext cx="85122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Components to Illustrate Functioning of NARS</a:t>
            </a:r>
            <a:endParaRPr b="1" sz="2900"/>
          </a:p>
        </p:txBody>
      </p:sp>
      <p:sp>
        <p:nvSpPr>
          <p:cNvPr id="215" name="Google Shape;215;p38"/>
          <p:cNvSpPr txBox="1"/>
          <p:nvPr>
            <p:ph idx="1" type="body"/>
          </p:nvPr>
        </p:nvSpPr>
        <p:spPr>
          <a:xfrm>
            <a:off x="506600" y="1286150"/>
            <a:ext cx="4065300" cy="32598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b="1" lang="en" sz="1100">
                <a:solidFill>
                  <a:srgbClr val="000000"/>
                </a:solidFill>
                <a:latin typeface="Arial"/>
                <a:ea typeface="Arial"/>
                <a:cs typeface="Arial"/>
                <a:sym typeface="Arial"/>
              </a:rPr>
              <a:t>1. Term Logic – Knowledge Representation</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Uses a </a:t>
            </a:r>
            <a:r>
              <a:rPr b="1" lang="en" sz="1100">
                <a:solidFill>
                  <a:srgbClr val="000000"/>
                </a:solidFill>
                <a:latin typeface="Arial"/>
                <a:ea typeface="Arial"/>
                <a:cs typeface="Arial"/>
                <a:sym typeface="Arial"/>
              </a:rPr>
              <a:t>language-like formalism</a:t>
            </a:r>
            <a:br>
              <a:rPr b="1" lang="en" sz="1100">
                <a:solidFill>
                  <a:srgbClr val="000000"/>
                </a:solidFill>
                <a:latin typeface="Arial"/>
                <a:ea typeface="Arial"/>
                <a:cs typeface="Arial"/>
                <a:sym typeface="Arial"/>
              </a:rPr>
            </a:br>
            <a:endParaRPr b="1"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Concepts + relations = </a:t>
            </a:r>
            <a:r>
              <a:rPr b="1" lang="en" sz="1100">
                <a:solidFill>
                  <a:srgbClr val="000000"/>
                </a:solidFill>
                <a:latin typeface="Arial"/>
                <a:ea typeface="Arial"/>
                <a:cs typeface="Arial"/>
                <a:sym typeface="Arial"/>
              </a:rPr>
              <a:t>Terms</a:t>
            </a:r>
            <a:br>
              <a:rPr b="1" lang="en" sz="1100">
                <a:solidFill>
                  <a:srgbClr val="000000"/>
                </a:solidFill>
                <a:latin typeface="Arial"/>
                <a:ea typeface="Arial"/>
                <a:cs typeface="Arial"/>
                <a:sym typeface="Arial"/>
              </a:rPr>
            </a:br>
            <a:endParaRPr b="1"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i="1" lang="en" sz="1100">
                <a:solidFill>
                  <a:srgbClr val="000000"/>
                </a:solidFill>
                <a:latin typeface="Arial"/>
                <a:ea typeface="Arial"/>
                <a:cs typeface="Arial"/>
                <a:sym typeface="Arial"/>
              </a:rPr>
              <a:t>Example:</a:t>
            </a:r>
            <a:r>
              <a:rPr lang="en" sz="1100">
                <a:solidFill>
                  <a:srgbClr val="000000"/>
                </a:solidFill>
                <a:latin typeface="Arial"/>
                <a:ea typeface="Arial"/>
                <a:cs typeface="Arial"/>
                <a:sym typeface="Arial"/>
              </a:rPr>
              <a:t> “Birds can fly”</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Concepts: </a:t>
            </a:r>
            <a:r>
              <a:rPr b="1" lang="en" sz="1100">
                <a:solidFill>
                  <a:srgbClr val="000000"/>
                </a:solidFill>
                <a:latin typeface="Arial"/>
                <a:ea typeface="Arial"/>
                <a:cs typeface="Arial"/>
                <a:sym typeface="Arial"/>
              </a:rPr>
              <a:t>Birds</a:t>
            </a:r>
            <a:r>
              <a:rPr lang="en" sz="1100">
                <a:solidFill>
                  <a:srgbClr val="000000"/>
                </a:solidFill>
                <a:latin typeface="Arial"/>
                <a:ea typeface="Arial"/>
                <a:cs typeface="Arial"/>
                <a:sym typeface="Arial"/>
              </a:rPr>
              <a:t>, </a:t>
            </a:r>
            <a:r>
              <a:rPr b="1" lang="en" sz="1100">
                <a:solidFill>
                  <a:srgbClr val="000000"/>
                </a:solidFill>
                <a:latin typeface="Arial"/>
                <a:ea typeface="Arial"/>
                <a:cs typeface="Arial"/>
                <a:sym typeface="Arial"/>
              </a:rPr>
              <a:t>Fly</a:t>
            </a:r>
            <a:br>
              <a:rPr b="1" lang="en" sz="1100">
                <a:solidFill>
                  <a:srgbClr val="000000"/>
                </a:solidFill>
                <a:latin typeface="Arial"/>
                <a:ea typeface="Arial"/>
                <a:cs typeface="Arial"/>
                <a:sym typeface="Arial"/>
              </a:rPr>
            </a:br>
            <a:endParaRPr b="1"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Relation: </a:t>
            </a:r>
            <a:r>
              <a:rPr b="1" lang="en" sz="1100">
                <a:solidFill>
                  <a:srgbClr val="000000"/>
                </a:solidFill>
                <a:latin typeface="Arial"/>
                <a:ea typeface="Arial"/>
                <a:cs typeface="Arial"/>
                <a:sym typeface="Arial"/>
              </a:rPr>
              <a:t>Can</a:t>
            </a:r>
            <a:br>
              <a:rPr b="1" lang="en" sz="1100">
                <a:solidFill>
                  <a:srgbClr val="000000"/>
                </a:solidFill>
                <a:latin typeface="Arial"/>
                <a:ea typeface="Arial"/>
                <a:cs typeface="Arial"/>
                <a:sym typeface="Arial"/>
              </a:rPr>
            </a:br>
            <a:endParaRPr b="1"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Enables structured, manipulable knowledge</a:t>
            </a:r>
            <a:endParaRPr b="1" sz="1100">
              <a:solidFill>
                <a:srgbClr val="000000"/>
              </a:solidFill>
              <a:latin typeface="Arial"/>
              <a:ea typeface="Arial"/>
              <a:cs typeface="Arial"/>
              <a:sym typeface="Arial"/>
            </a:endParaRPr>
          </a:p>
        </p:txBody>
      </p:sp>
      <p:sp>
        <p:nvSpPr>
          <p:cNvPr id="216" name="Google Shape;216;p38"/>
          <p:cNvSpPr txBox="1"/>
          <p:nvPr/>
        </p:nvSpPr>
        <p:spPr>
          <a:xfrm>
            <a:off x="4782600" y="1325200"/>
            <a:ext cx="4041300" cy="2327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en" sz="1100"/>
              <a:t>2. Attention Allocation</a:t>
            </a:r>
            <a:endParaRPr b="1" sz="1100"/>
          </a:p>
          <a:p>
            <a:pPr indent="-298450" lvl="0" marL="457200" rtl="0" algn="l">
              <a:lnSpc>
                <a:spcPct val="115000"/>
              </a:lnSpc>
              <a:spcBef>
                <a:spcPts val="1200"/>
              </a:spcBef>
              <a:spcAft>
                <a:spcPts val="0"/>
              </a:spcAft>
              <a:buSzPts val="1100"/>
              <a:buChar char="●"/>
            </a:pPr>
            <a:r>
              <a:rPr lang="en" sz="1100"/>
              <a:t>Assigns processing </a:t>
            </a:r>
            <a:r>
              <a:rPr b="1" lang="en" sz="1100"/>
              <a:t>priority</a:t>
            </a:r>
            <a:r>
              <a:rPr lang="en" sz="1100"/>
              <a:t> based on relevance</a:t>
            </a:r>
            <a:br>
              <a:rPr lang="en" sz="1100"/>
            </a:br>
            <a:endParaRPr sz="1100"/>
          </a:p>
          <a:p>
            <a:pPr indent="-298450" lvl="0" marL="457200" rtl="0" algn="l">
              <a:lnSpc>
                <a:spcPct val="115000"/>
              </a:lnSpc>
              <a:spcBef>
                <a:spcPts val="0"/>
              </a:spcBef>
              <a:spcAft>
                <a:spcPts val="0"/>
              </a:spcAft>
              <a:buSzPts val="1100"/>
              <a:buChar char="●"/>
            </a:pPr>
            <a:r>
              <a:rPr lang="en" sz="1100"/>
              <a:t>More important tasks = more attention</a:t>
            </a:r>
            <a:br>
              <a:rPr lang="en" sz="1100"/>
            </a:br>
            <a:endParaRPr sz="1100"/>
          </a:p>
          <a:p>
            <a:pPr indent="-298450" lvl="0" marL="457200" rtl="0" algn="l">
              <a:lnSpc>
                <a:spcPct val="115000"/>
              </a:lnSpc>
              <a:spcBef>
                <a:spcPts val="0"/>
              </a:spcBef>
              <a:spcAft>
                <a:spcPts val="0"/>
              </a:spcAft>
              <a:buSzPts val="1100"/>
              <a:buChar char="●"/>
            </a:pPr>
            <a:r>
              <a:rPr i="1" lang="en" sz="1100"/>
              <a:t>Example:</a:t>
            </a:r>
            <a:r>
              <a:rPr lang="en" sz="1100"/>
              <a:t> A surprising new fact gets more attention than routine info</a:t>
            </a:r>
            <a:endParaRPr sz="1100"/>
          </a:p>
          <a:p>
            <a:pPr indent="-298450" lvl="0" marL="457200" rtl="0" algn="l">
              <a:lnSpc>
                <a:spcPct val="115000"/>
              </a:lnSpc>
              <a:spcBef>
                <a:spcPts val="0"/>
              </a:spcBef>
              <a:spcAft>
                <a:spcPts val="0"/>
              </a:spcAft>
              <a:buSzPts val="1100"/>
              <a:buChar char="●"/>
            </a:pPr>
            <a:r>
              <a:t/>
            </a:r>
            <a:endParaRPr b="1" sz="1100"/>
          </a:p>
          <a:p>
            <a:pPr indent="0" lvl="0" marL="0" rtl="0" algn="l">
              <a:spcBef>
                <a:spcPts val="1200"/>
              </a:spcBef>
              <a:spcAft>
                <a:spcPts val="0"/>
              </a:spcAft>
              <a:buNone/>
            </a:pPr>
            <a:r>
              <a:t/>
            </a:r>
            <a:endParaRPr sz="1800">
              <a:solidFill>
                <a:schemeClr val="dk2"/>
              </a:solidFill>
              <a:latin typeface="Roboto"/>
              <a:ea typeface="Roboto"/>
              <a:cs typeface="Roboto"/>
              <a:sym typeface="Roboto"/>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39"/>
          <p:cNvSpPr txBox="1"/>
          <p:nvPr>
            <p:ph type="title"/>
          </p:nvPr>
        </p:nvSpPr>
        <p:spPr>
          <a:xfrm>
            <a:off x="311700" y="410000"/>
            <a:ext cx="85122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Components to Illustrate Functioning of NARS</a:t>
            </a:r>
            <a:endParaRPr b="1" sz="2900"/>
          </a:p>
        </p:txBody>
      </p:sp>
      <p:sp>
        <p:nvSpPr>
          <p:cNvPr id="222" name="Google Shape;222;p39"/>
          <p:cNvSpPr txBox="1"/>
          <p:nvPr>
            <p:ph idx="1" type="body"/>
          </p:nvPr>
        </p:nvSpPr>
        <p:spPr>
          <a:xfrm>
            <a:off x="506600" y="1286150"/>
            <a:ext cx="4065300" cy="32598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b="1" lang="en" sz="1100">
                <a:solidFill>
                  <a:srgbClr val="000000"/>
                </a:solidFill>
                <a:latin typeface="Arial"/>
                <a:ea typeface="Arial"/>
                <a:cs typeface="Arial"/>
                <a:sym typeface="Arial"/>
              </a:rPr>
              <a:t>1. Term Logic – Knowledge Representation</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Uses a </a:t>
            </a:r>
            <a:r>
              <a:rPr b="1" lang="en" sz="1100">
                <a:solidFill>
                  <a:srgbClr val="000000"/>
                </a:solidFill>
                <a:latin typeface="Arial"/>
                <a:ea typeface="Arial"/>
                <a:cs typeface="Arial"/>
                <a:sym typeface="Arial"/>
              </a:rPr>
              <a:t>language-like formalism</a:t>
            </a:r>
            <a:br>
              <a:rPr b="1" lang="en" sz="1100">
                <a:solidFill>
                  <a:srgbClr val="000000"/>
                </a:solidFill>
                <a:latin typeface="Arial"/>
                <a:ea typeface="Arial"/>
                <a:cs typeface="Arial"/>
                <a:sym typeface="Arial"/>
              </a:rPr>
            </a:br>
            <a:endParaRPr b="1"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Concepts + relations = </a:t>
            </a:r>
            <a:r>
              <a:rPr b="1" lang="en" sz="1100">
                <a:solidFill>
                  <a:srgbClr val="000000"/>
                </a:solidFill>
                <a:latin typeface="Arial"/>
                <a:ea typeface="Arial"/>
                <a:cs typeface="Arial"/>
                <a:sym typeface="Arial"/>
              </a:rPr>
              <a:t>Terms</a:t>
            </a:r>
            <a:br>
              <a:rPr b="1" lang="en" sz="1100">
                <a:solidFill>
                  <a:srgbClr val="000000"/>
                </a:solidFill>
                <a:latin typeface="Arial"/>
                <a:ea typeface="Arial"/>
                <a:cs typeface="Arial"/>
                <a:sym typeface="Arial"/>
              </a:rPr>
            </a:br>
            <a:endParaRPr b="1"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i="1" lang="en" sz="1100">
                <a:solidFill>
                  <a:srgbClr val="000000"/>
                </a:solidFill>
                <a:latin typeface="Arial"/>
                <a:ea typeface="Arial"/>
                <a:cs typeface="Arial"/>
                <a:sym typeface="Arial"/>
              </a:rPr>
              <a:t>Example:</a:t>
            </a:r>
            <a:r>
              <a:rPr lang="en" sz="1100">
                <a:solidFill>
                  <a:srgbClr val="000000"/>
                </a:solidFill>
                <a:latin typeface="Arial"/>
                <a:ea typeface="Arial"/>
                <a:cs typeface="Arial"/>
                <a:sym typeface="Arial"/>
              </a:rPr>
              <a:t> “Birds can fly”</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Concepts: </a:t>
            </a:r>
            <a:r>
              <a:rPr b="1" lang="en" sz="1100">
                <a:solidFill>
                  <a:srgbClr val="000000"/>
                </a:solidFill>
                <a:latin typeface="Arial"/>
                <a:ea typeface="Arial"/>
                <a:cs typeface="Arial"/>
                <a:sym typeface="Arial"/>
              </a:rPr>
              <a:t>Birds</a:t>
            </a:r>
            <a:r>
              <a:rPr lang="en" sz="1100">
                <a:solidFill>
                  <a:srgbClr val="000000"/>
                </a:solidFill>
                <a:latin typeface="Arial"/>
                <a:ea typeface="Arial"/>
                <a:cs typeface="Arial"/>
                <a:sym typeface="Arial"/>
              </a:rPr>
              <a:t>, </a:t>
            </a:r>
            <a:r>
              <a:rPr b="1" lang="en" sz="1100">
                <a:solidFill>
                  <a:srgbClr val="000000"/>
                </a:solidFill>
                <a:latin typeface="Arial"/>
                <a:ea typeface="Arial"/>
                <a:cs typeface="Arial"/>
                <a:sym typeface="Arial"/>
              </a:rPr>
              <a:t>Fly</a:t>
            </a:r>
            <a:br>
              <a:rPr b="1" lang="en" sz="1100">
                <a:solidFill>
                  <a:srgbClr val="000000"/>
                </a:solidFill>
                <a:latin typeface="Arial"/>
                <a:ea typeface="Arial"/>
                <a:cs typeface="Arial"/>
                <a:sym typeface="Arial"/>
              </a:rPr>
            </a:br>
            <a:endParaRPr b="1"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Relation: </a:t>
            </a:r>
            <a:r>
              <a:rPr b="1" lang="en" sz="1100">
                <a:solidFill>
                  <a:srgbClr val="000000"/>
                </a:solidFill>
                <a:latin typeface="Arial"/>
                <a:ea typeface="Arial"/>
                <a:cs typeface="Arial"/>
                <a:sym typeface="Arial"/>
              </a:rPr>
              <a:t>Can</a:t>
            </a:r>
            <a:br>
              <a:rPr b="1" lang="en" sz="1100">
                <a:solidFill>
                  <a:srgbClr val="000000"/>
                </a:solidFill>
                <a:latin typeface="Arial"/>
                <a:ea typeface="Arial"/>
                <a:cs typeface="Arial"/>
                <a:sym typeface="Arial"/>
              </a:rPr>
            </a:br>
            <a:endParaRPr b="1"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Enables structured, manipulable knowledge</a:t>
            </a:r>
            <a:endParaRPr b="1" sz="1100">
              <a:solidFill>
                <a:srgbClr val="000000"/>
              </a:solidFill>
              <a:latin typeface="Arial"/>
              <a:ea typeface="Arial"/>
              <a:cs typeface="Arial"/>
              <a:sym typeface="Arial"/>
            </a:endParaRPr>
          </a:p>
        </p:txBody>
      </p:sp>
      <p:sp>
        <p:nvSpPr>
          <p:cNvPr id="223" name="Google Shape;223;p39"/>
          <p:cNvSpPr txBox="1"/>
          <p:nvPr/>
        </p:nvSpPr>
        <p:spPr>
          <a:xfrm>
            <a:off x="4782600" y="1325200"/>
            <a:ext cx="4041300" cy="2327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en" sz="1100"/>
              <a:t>2. Attention Allocation</a:t>
            </a:r>
            <a:endParaRPr b="1" sz="1100"/>
          </a:p>
          <a:p>
            <a:pPr indent="-298450" lvl="0" marL="457200" rtl="0" algn="l">
              <a:lnSpc>
                <a:spcPct val="115000"/>
              </a:lnSpc>
              <a:spcBef>
                <a:spcPts val="1200"/>
              </a:spcBef>
              <a:spcAft>
                <a:spcPts val="0"/>
              </a:spcAft>
              <a:buSzPts val="1100"/>
              <a:buChar char="●"/>
            </a:pPr>
            <a:r>
              <a:rPr lang="en" sz="1100"/>
              <a:t>Assigns processing </a:t>
            </a:r>
            <a:r>
              <a:rPr b="1" lang="en" sz="1100"/>
              <a:t>priority</a:t>
            </a:r>
            <a:r>
              <a:rPr lang="en" sz="1100"/>
              <a:t> based on relevance</a:t>
            </a:r>
            <a:br>
              <a:rPr lang="en" sz="1100"/>
            </a:br>
            <a:endParaRPr sz="1100"/>
          </a:p>
          <a:p>
            <a:pPr indent="-298450" lvl="0" marL="457200" rtl="0" algn="l">
              <a:lnSpc>
                <a:spcPct val="115000"/>
              </a:lnSpc>
              <a:spcBef>
                <a:spcPts val="0"/>
              </a:spcBef>
              <a:spcAft>
                <a:spcPts val="0"/>
              </a:spcAft>
              <a:buSzPts val="1100"/>
              <a:buChar char="●"/>
            </a:pPr>
            <a:r>
              <a:rPr lang="en" sz="1100"/>
              <a:t>More important tasks = more attention</a:t>
            </a:r>
            <a:br>
              <a:rPr lang="en" sz="1100"/>
            </a:br>
            <a:endParaRPr sz="1100"/>
          </a:p>
          <a:p>
            <a:pPr indent="-298450" lvl="0" marL="457200" rtl="0" algn="l">
              <a:lnSpc>
                <a:spcPct val="115000"/>
              </a:lnSpc>
              <a:spcBef>
                <a:spcPts val="0"/>
              </a:spcBef>
              <a:spcAft>
                <a:spcPts val="0"/>
              </a:spcAft>
              <a:buSzPts val="1100"/>
              <a:buChar char="●"/>
            </a:pPr>
            <a:r>
              <a:rPr i="1" lang="en" sz="1100"/>
              <a:t>Example:</a:t>
            </a:r>
            <a:r>
              <a:rPr lang="en" sz="1100"/>
              <a:t> A surprising new fact gets more attention than routine info</a:t>
            </a:r>
            <a:endParaRPr sz="1100"/>
          </a:p>
          <a:p>
            <a:pPr indent="-298450" lvl="0" marL="457200" rtl="0" algn="l">
              <a:lnSpc>
                <a:spcPct val="115000"/>
              </a:lnSpc>
              <a:spcBef>
                <a:spcPts val="0"/>
              </a:spcBef>
              <a:spcAft>
                <a:spcPts val="0"/>
              </a:spcAft>
              <a:buSzPts val="1100"/>
              <a:buChar char="●"/>
            </a:pPr>
            <a:r>
              <a:t/>
            </a:r>
            <a:endParaRPr b="1" sz="1100"/>
          </a:p>
          <a:p>
            <a:pPr indent="0" lvl="0" marL="0" rtl="0" algn="l">
              <a:spcBef>
                <a:spcPts val="1200"/>
              </a:spcBef>
              <a:spcAft>
                <a:spcPts val="0"/>
              </a:spcAft>
              <a:buNone/>
            </a:pPr>
            <a:r>
              <a:t/>
            </a:r>
            <a:endParaRPr sz="1800">
              <a:solidFill>
                <a:schemeClr val="dk2"/>
              </a:solidFill>
              <a:latin typeface="Roboto"/>
              <a:ea typeface="Roboto"/>
              <a:cs typeface="Roboto"/>
              <a:sym typeface="Roboto"/>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40"/>
          <p:cNvSpPr txBox="1"/>
          <p:nvPr>
            <p:ph type="title"/>
          </p:nvPr>
        </p:nvSpPr>
        <p:spPr>
          <a:xfrm>
            <a:off x="311700" y="410000"/>
            <a:ext cx="85122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Components to Illustrate Functioning of NARS</a:t>
            </a:r>
            <a:endParaRPr b="1" sz="2900"/>
          </a:p>
        </p:txBody>
      </p:sp>
      <p:sp>
        <p:nvSpPr>
          <p:cNvPr id="229" name="Google Shape;229;p40"/>
          <p:cNvSpPr txBox="1"/>
          <p:nvPr>
            <p:ph idx="1" type="body"/>
          </p:nvPr>
        </p:nvSpPr>
        <p:spPr>
          <a:xfrm>
            <a:off x="506600" y="1286150"/>
            <a:ext cx="4065300" cy="32598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b="1" lang="en" sz="1100">
                <a:solidFill>
                  <a:srgbClr val="000000"/>
                </a:solidFill>
                <a:latin typeface="Arial"/>
                <a:ea typeface="Arial"/>
                <a:cs typeface="Arial"/>
                <a:sym typeface="Arial"/>
              </a:rPr>
              <a:t>3. Inference and Judgment</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b="1" lang="en" sz="1100">
                <a:solidFill>
                  <a:srgbClr val="000000"/>
                </a:solidFill>
                <a:latin typeface="Arial"/>
                <a:ea typeface="Arial"/>
                <a:cs typeface="Arial"/>
                <a:sym typeface="Arial"/>
              </a:rPr>
              <a:t>Deductive Reasoning:</a:t>
            </a:r>
            <a:r>
              <a:rPr lang="en" sz="1100">
                <a:solidFill>
                  <a:srgbClr val="000000"/>
                </a:solidFill>
                <a:latin typeface="Arial"/>
                <a:ea typeface="Arial"/>
                <a:cs typeface="Arial"/>
                <a:sym typeface="Arial"/>
              </a:rPr>
              <a:t> Logical conclusions from rules</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Inductive Reasoning:</a:t>
            </a:r>
            <a:r>
              <a:rPr lang="en" sz="1100">
                <a:solidFill>
                  <a:srgbClr val="000000"/>
                </a:solidFill>
                <a:latin typeface="Arial"/>
                <a:ea typeface="Arial"/>
                <a:cs typeface="Arial"/>
                <a:sym typeface="Arial"/>
              </a:rPr>
              <a:t> Generalizations from examples</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Judgment:</a:t>
            </a:r>
            <a:r>
              <a:rPr lang="en" sz="1100">
                <a:solidFill>
                  <a:srgbClr val="000000"/>
                </a:solidFill>
                <a:latin typeface="Arial"/>
                <a:ea typeface="Arial"/>
                <a:cs typeface="Arial"/>
                <a:sym typeface="Arial"/>
              </a:rPr>
              <a:t> Assigns </a:t>
            </a:r>
            <a:r>
              <a:rPr b="1" lang="en" sz="1100">
                <a:solidFill>
                  <a:srgbClr val="000000"/>
                </a:solidFill>
                <a:latin typeface="Arial"/>
                <a:ea typeface="Arial"/>
                <a:cs typeface="Arial"/>
                <a:sym typeface="Arial"/>
              </a:rPr>
              <a:t>truth value</a:t>
            </a:r>
            <a:r>
              <a:rPr lang="en" sz="1100">
                <a:solidFill>
                  <a:srgbClr val="000000"/>
                </a:solidFill>
                <a:latin typeface="Arial"/>
                <a:ea typeface="Arial"/>
                <a:cs typeface="Arial"/>
                <a:sym typeface="Arial"/>
              </a:rPr>
              <a:t> and </a:t>
            </a:r>
            <a:r>
              <a:rPr b="1" lang="en" sz="1100">
                <a:solidFill>
                  <a:srgbClr val="000000"/>
                </a:solidFill>
                <a:latin typeface="Arial"/>
                <a:ea typeface="Arial"/>
                <a:cs typeface="Arial"/>
                <a:sym typeface="Arial"/>
              </a:rPr>
              <a:t>confidence</a:t>
            </a:r>
            <a:br>
              <a:rPr b="1" lang="en" sz="1100">
                <a:solidFill>
                  <a:srgbClr val="000000"/>
                </a:solidFill>
                <a:latin typeface="Arial"/>
                <a:ea typeface="Arial"/>
                <a:cs typeface="Arial"/>
                <a:sym typeface="Arial"/>
              </a:rPr>
            </a:br>
            <a:endParaRPr b="1"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i="1" lang="en" sz="1100">
                <a:solidFill>
                  <a:srgbClr val="000000"/>
                </a:solidFill>
                <a:latin typeface="Arial"/>
                <a:ea typeface="Arial"/>
                <a:cs typeface="Arial"/>
                <a:sym typeface="Arial"/>
              </a:rPr>
              <a:t>Example:</a:t>
            </a:r>
            <a:r>
              <a:rPr lang="en" sz="1100">
                <a:solidFill>
                  <a:srgbClr val="000000"/>
                </a:solidFill>
                <a:latin typeface="Arial"/>
                <a:ea typeface="Arial"/>
                <a:cs typeface="Arial"/>
                <a:sym typeface="Arial"/>
              </a:rPr>
              <a:t> “Penguins are birds → Birds can fly → But Penguins can’t fly”</a:t>
            </a:r>
            <a:br>
              <a:rPr lang="en" sz="1100">
                <a:solidFill>
                  <a:srgbClr val="000000"/>
                </a:solidFill>
                <a:latin typeface="Arial"/>
                <a:ea typeface="Arial"/>
                <a:cs typeface="Arial"/>
                <a:sym typeface="Arial"/>
              </a:rPr>
            </a:br>
            <a:r>
              <a:rPr lang="en" sz="1100">
                <a:solidFill>
                  <a:srgbClr val="000000"/>
                </a:solidFill>
                <a:latin typeface="Arial"/>
                <a:ea typeface="Arial"/>
                <a:cs typeface="Arial"/>
                <a:sym typeface="Arial"/>
              </a:rPr>
              <a:t> → Adjusts confidence through judgment</a:t>
            </a:r>
            <a:endParaRPr b="1" sz="1100">
              <a:solidFill>
                <a:srgbClr val="000000"/>
              </a:solidFill>
              <a:latin typeface="Arial"/>
              <a:ea typeface="Arial"/>
              <a:cs typeface="Arial"/>
              <a:sym typeface="Arial"/>
            </a:endParaRPr>
          </a:p>
        </p:txBody>
      </p:sp>
      <p:sp>
        <p:nvSpPr>
          <p:cNvPr id="230" name="Google Shape;230;p40"/>
          <p:cNvSpPr txBox="1"/>
          <p:nvPr/>
        </p:nvSpPr>
        <p:spPr>
          <a:xfrm>
            <a:off x="4782600" y="1325200"/>
            <a:ext cx="4041300" cy="2327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en" sz="1100"/>
              <a:t>4. Learning and Anticipation</a:t>
            </a:r>
            <a:endParaRPr b="1" sz="1100"/>
          </a:p>
          <a:p>
            <a:pPr indent="-298450" lvl="0" marL="457200" rtl="0" algn="l">
              <a:lnSpc>
                <a:spcPct val="115000"/>
              </a:lnSpc>
              <a:spcBef>
                <a:spcPts val="1200"/>
              </a:spcBef>
              <a:spcAft>
                <a:spcPts val="0"/>
              </a:spcAft>
              <a:buSzPts val="1100"/>
              <a:buChar char="●"/>
            </a:pPr>
            <a:r>
              <a:rPr lang="en" sz="1100"/>
              <a:t>Mechanism: </a:t>
            </a:r>
            <a:r>
              <a:rPr b="1" lang="en" sz="1100"/>
              <a:t>Anticipation and Update</a:t>
            </a:r>
            <a:br>
              <a:rPr b="1" lang="en" sz="1100"/>
            </a:br>
            <a:endParaRPr b="1" sz="1100"/>
          </a:p>
          <a:p>
            <a:pPr indent="-298450" lvl="0" marL="457200" rtl="0" algn="l">
              <a:lnSpc>
                <a:spcPct val="115000"/>
              </a:lnSpc>
              <a:spcBef>
                <a:spcPts val="0"/>
              </a:spcBef>
              <a:spcAft>
                <a:spcPts val="0"/>
              </a:spcAft>
              <a:buSzPts val="1100"/>
              <a:buChar char="●"/>
            </a:pPr>
            <a:r>
              <a:rPr lang="en" sz="1100"/>
              <a:t>Predicts outcomes → compares with actual results</a:t>
            </a:r>
            <a:br>
              <a:rPr lang="en" sz="1100"/>
            </a:br>
            <a:endParaRPr sz="1100"/>
          </a:p>
          <a:p>
            <a:pPr indent="-298450" lvl="0" marL="457200" rtl="0" algn="l">
              <a:lnSpc>
                <a:spcPct val="115000"/>
              </a:lnSpc>
              <a:spcBef>
                <a:spcPts val="0"/>
              </a:spcBef>
              <a:spcAft>
                <a:spcPts val="0"/>
              </a:spcAft>
              <a:buSzPts val="1100"/>
              <a:buChar char="●"/>
            </a:pPr>
            <a:r>
              <a:rPr lang="en" sz="1100"/>
              <a:t>Matches = reinforced knowledge</a:t>
            </a:r>
            <a:br>
              <a:rPr lang="en" sz="1100"/>
            </a:br>
            <a:endParaRPr sz="1100"/>
          </a:p>
          <a:p>
            <a:pPr indent="-298450" lvl="0" marL="457200" rtl="0" algn="l">
              <a:lnSpc>
                <a:spcPct val="115000"/>
              </a:lnSpc>
              <a:spcBef>
                <a:spcPts val="0"/>
              </a:spcBef>
              <a:spcAft>
                <a:spcPts val="0"/>
              </a:spcAft>
              <a:buSzPts val="1100"/>
              <a:buChar char="●"/>
            </a:pPr>
            <a:r>
              <a:rPr lang="en" sz="1100"/>
              <a:t>Mismatches = knowledge </a:t>
            </a:r>
            <a:r>
              <a:rPr b="1" lang="en" sz="1100"/>
              <a:t>revised or updated</a:t>
            </a:r>
            <a:endParaRPr b="1" sz="1100"/>
          </a:p>
          <a:p>
            <a:pPr indent="0" lvl="0" marL="0" rtl="0" algn="l">
              <a:spcBef>
                <a:spcPts val="1200"/>
              </a:spcBef>
              <a:spcAft>
                <a:spcPts val="0"/>
              </a:spcAft>
              <a:buNone/>
            </a:pPr>
            <a:r>
              <a:t/>
            </a:r>
            <a:endParaRPr sz="1800">
              <a:solidFill>
                <a:schemeClr val="dk2"/>
              </a:solidFill>
              <a:latin typeface="Roboto"/>
              <a:ea typeface="Roboto"/>
              <a:cs typeface="Roboto"/>
              <a:sym typeface="Roboto"/>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41"/>
          <p:cNvSpPr txBox="1"/>
          <p:nvPr>
            <p:ph type="title"/>
          </p:nvPr>
        </p:nvSpPr>
        <p:spPr>
          <a:xfrm>
            <a:off x="311700" y="410000"/>
            <a:ext cx="85122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Components to Illustrate Functioning of NARS</a:t>
            </a:r>
            <a:endParaRPr b="1" sz="2900"/>
          </a:p>
        </p:txBody>
      </p:sp>
      <p:sp>
        <p:nvSpPr>
          <p:cNvPr id="236" name="Google Shape;236;p41"/>
          <p:cNvSpPr txBox="1"/>
          <p:nvPr>
            <p:ph idx="1" type="body"/>
          </p:nvPr>
        </p:nvSpPr>
        <p:spPr>
          <a:xfrm>
            <a:off x="506600" y="1286150"/>
            <a:ext cx="4065300" cy="32598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b="1" lang="en" sz="1100">
                <a:solidFill>
                  <a:srgbClr val="000000"/>
                </a:solidFill>
                <a:latin typeface="Arial"/>
                <a:ea typeface="Arial"/>
                <a:cs typeface="Arial"/>
                <a:sym typeface="Arial"/>
              </a:rPr>
              <a:t>Example of Deduction:</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b="1" lang="en" sz="1100">
                <a:solidFill>
                  <a:srgbClr val="000000"/>
                </a:solidFill>
                <a:latin typeface="Arial"/>
                <a:ea typeface="Arial"/>
                <a:cs typeface="Arial"/>
                <a:sym typeface="Arial"/>
              </a:rPr>
              <a:t>Statement 1:</a:t>
            </a:r>
            <a:r>
              <a:rPr lang="en" sz="1100">
                <a:solidFill>
                  <a:srgbClr val="000000"/>
                </a:solidFill>
                <a:latin typeface="Arial"/>
                <a:ea typeface="Arial"/>
                <a:cs typeface="Arial"/>
                <a:sym typeface="Arial"/>
              </a:rPr>
              <a:t> All mammals are animals</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Statement 2:</a:t>
            </a:r>
            <a:r>
              <a:rPr lang="en" sz="1100">
                <a:solidFill>
                  <a:srgbClr val="000000"/>
                </a:solidFill>
                <a:latin typeface="Arial"/>
                <a:ea typeface="Arial"/>
                <a:cs typeface="Arial"/>
                <a:sym typeface="Arial"/>
              </a:rPr>
              <a:t> Elephants are mammals</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Inferred Statement 3:</a:t>
            </a:r>
            <a:r>
              <a:rPr lang="en" sz="1100">
                <a:solidFill>
                  <a:srgbClr val="000000"/>
                </a:solidFill>
                <a:latin typeface="Arial"/>
                <a:ea typeface="Arial"/>
                <a:cs typeface="Arial"/>
                <a:sym typeface="Arial"/>
              </a:rPr>
              <a:t> Elephants are animals</a:t>
            </a:r>
            <a:endParaRPr b="1" sz="1100">
              <a:solidFill>
                <a:srgbClr val="000000"/>
              </a:solidFill>
              <a:latin typeface="Arial"/>
              <a:ea typeface="Arial"/>
              <a:cs typeface="Arial"/>
              <a:sym typeface="Arial"/>
            </a:endParaRPr>
          </a:p>
        </p:txBody>
      </p:sp>
      <p:sp>
        <p:nvSpPr>
          <p:cNvPr id="237" name="Google Shape;237;p41"/>
          <p:cNvSpPr txBox="1"/>
          <p:nvPr/>
        </p:nvSpPr>
        <p:spPr>
          <a:xfrm>
            <a:off x="4700425" y="1286150"/>
            <a:ext cx="4041300" cy="2260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en" sz="1100"/>
              <a:t>How NARS Handles This:</a:t>
            </a:r>
            <a:endParaRPr b="1" sz="1100"/>
          </a:p>
          <a:p>
            <a:pPr indent="-298450" lvl="0" marL="457200" rtl="0" algn="l">
              <a:lnSpc>
                <a:spcPct val="115000"/>
              </a:lnSpc>
              <a:spcBef>
                <a:spcPts val="1200"/>
              </a:spcBef>
              <a:spcAft>
                <a:spcPts val="0"/>
              </a:spcAft>
              <a:buSzPts val="1100"/>
              <a:buChar char="●"/>
            </a:pPr>
            <a:r>
              <a:rPr lang="en" sz="1100"/>
              <a:t>Uses </a:t>
            </a:r>
            <a:r>
              <a:rPr b="1" lang="en" sz="1100"/>
              <a:t>deductive reasoning</a:t>
            </a:r>
            <a:r>
              <a:rPr lang="en" sz="1100"/>
              <a:t> to infer new knowledge</a:t>
            </a:r>
            <a:br>
              <a:rPr lang="en" sz="1100"/>
            </a:br>
            <a:endParaRPr sz="1100"/>
          </a:p>
          <a:p>
            <a:pPr indent="-298450" lvl="0" marL="457200" rtl="0" algn="l">
              <a:lnSpc>
                <a:spcPct val="115000"/>
              </a:lnSpc>
              <a:spcBef>
                <a:spcPts val="0"/>
              </a:spcBef>
              <a:spcAft>
                <a:spcPts val="0"/>
              </a:spcAft>
              <a:buSzPts val="1100"/>
              <a:buChar char="●"/>
            </a:pPr>
            <a:r>
              <a:rPr lang="en" sz="1100"/>
              <a:t>Assigns a </a:t>
            </a:r>
            <a:r>
              <a:rPr b="1" lang="en" sz="1100"/>
              <a:t>degree of truth</a:t>
            </a:r>
            <a:r>
              <a:rPr lang="en" sz="1100"/>
              <a:t> to the conclusion</a:t>
            </a:r>
            <a:br>
              <a:rPr lang="en" sz="1100"/>
            </a:br>
            <a:endParaRPr sz="1100"/>
          </a:p>
          <a:p>
            <a:pPr indent="-298450" lvl="0" marL="457200" rtl="0" algn="l">
              <a:lnSpc>
                <a:spcPct val="115000"/>
              </a:lnSpc>
              <a:spcBef>
                <a:spcPts val="0"/>
              </a:spcBef>
              <a:spcAft>
                <a:spcPts val="0"/>
              </a:spcAft>
              <a:buSzPts val="1100"/>
              <a:buChar char="●"/>
            </a:pPr>
            <a:r>
              <a:rPr lang="en" sz="1100"/>
              <a:t>Degree is based on </a:t>
            </a:r>
            <a:r>
              <a:rPr b="1" lang="en" sz="1100"/>
              <a:t>evidence strength</a:t>
            </a:r>
            <a:r>
              <a:rPr lang="en" sz="1100"/>
              <a:t> and </a:t>
            </a:r>
            <a:r>
              <a:rPr b="1" lang="en" sz="1100"/>
              <a:t>system's existing knowledge</a:t>
            </a:r>
            <a:br>
              <a:rPr b="1" lang="en" sz="1100"/>
            </a:br>
            <a:endParaRPr b="1" sz="1100"/>
          </a:p>
          <a:p>
            <a:pPr indent="-298450" lvl="0" marL="457200" rtl="0" algn="l">
              <a:lnSpc>
                <a:spcPct val="115000"/>
              </a:lnSpc>
              <a:spcBef>
                <a:spcPts val="0"/>
              </a:spcBef>
              <a:spcAft>
                <a:spcPts val="0"/>
              </a:spcAft>
              <a:buSzPts val="1100"/>
              <a:buChar char="●"/>
            </a:pPr>
            <a:r>
              <a:rPr lang="en" sz="1100"/>
              <a:t>Reasoning is </a:t>
            </a:r>
            <a:r>
              <a:rPr b="1" lang="en" sz="1100"/>
              <a:t>non-monotonic</a:t>
            </a:r>
            <a:r>
              <a:rPr lang="en" sz="1100"/>
              <a:t> – new evidence can revise conclusions</a:t>
            </a:r>
            <a:endParaRPr b="1" sz="11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42"/>
          <p:cNvSpPr txBox="1"/>
          <p:nvPr>
            <p:ph type="title"/>
          </p:nvPr>
        </p:nvSpPr>
        <p:spPr>
          <a:xfrm>
            <a:off x="311700" y="410000"/>
            <a:ext cx="85122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Components to Illustrate Functioning of NARS</a:t>
            </a:r>
            <a:endParaRPr b="1" sz="2900"/>
          </a:p>
        </p:txBody>
      </p:sp>
      <p:sp>
        <p:nvSpPr>
          <p:cNvPr id="243" name="Google Shape;243;p42"/>
          <p:cNvSpPr txBox="1"/>
          <p:nvPr>
            <p:ph idx="1" type="body"/>
          </p:nvPr>
        </p:nvSpPr>
        <p:spPr>
          <a:xfrm>
            <a:off x="506600" y="1097175"/>
            <a:ext cx="7341300" cy="32598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b="1" lang="en" sz="1100">
                <a:solidFill>
                  <a:srgbClr val="000000"/>
                </a:solidFill>
                <a:latin typeface="Arial"/>
                <a:ea typeface="Arial"/>
                <a:cs typeface="Arial"/>
                <a:sym typeface="Arial"/>
              </a:rPr>
              <a:t>Deep Learning (DL):</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Views learning as </a:t>
            </a:r>
            <a:r>
              <a:rPr b="1" lang="en" sz="1100">
                <a:solidFill>
                  <a:srgbClr val="000000"/>
                </a:solidFill>
                <a:latin typeface="Arial"/>
                <a:ea typeface="Arial"/>
                <a:cs typeface="Arial"/>
                <a:sym typeface="Arial"/>
              </a:rPr>
              <a:t>function approximation</a:t>
            </a:r>
            <a:br>
              <a:rPr b="1" lang="en" sz="1100">
                <a:solidFill>
                  <a:srgbClr val="000000"/>
                </a:solidFill>
                <a:latin typeface="Arial"/>
                <a:ea typeface="Arial"/>
                <a:cs typeface="Arial"/>
                <a:sym typeface="Arial"/>
              </a:rPr>
            </a:br>
            <a:endParaRPr b="1"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Input → Algorithm → Output</a:t>
            </a:r>
            <a:br>
              <a:rPr b="1" lang="en" sz="1100">
                <a:solidFill>
                  <a:srgbClr val="000000"/>
                </a:solidFill>
                <a:latin typeface="Arial"/>
                <a:ea typeface="Arial"/>
                <a:cs typeface="Arial"/>
                <a:sym typeface="Arial"/>
              </a:rPr>
            </a:br>
            <a:endParaRPr b="1"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Trained on data to learn </a:t>
            </a:r>
            <a:r>
              <a:rPr b="1" lang="en" sz="1100">
                <a:solidFill>
                  <a:srgbClr val="000000"/>
                </a:solidFill>
                <a:latin typeface="Arial"/>
                <a:ea typeface="Arial"/>
                <a:cs typeface="Arial"/>
                <a:sym typeface="Arial"/>
              </a:rPr>
              <a:t>specific mappings</a:t>
            </a:r>
            <a:br>
              <a:rPr b="1" lang="en" sz="1100">
                <a:solidFill>
                  <a:srgbClr val="000000"/>
                </a:solidFill>
                <a:latin typeface="Arial"/>
                <a:ea typeface="Arial"/>
                <a:cs typeface="Arial"/>
                <a:sym typeface="Arial"/>
              </a:rPr>
            </a:br>
            <a:endParaRPr b="1"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Output is determined by a </a:t>
            </a:r>
            <a:r>
              <a:rPr b="1" lang="en" sz="1100">
                <a:solidFill>
                  <a:srgbClr val="000000"/>
                </a:solidFill>
                <a:latin typeface="Arial"/>
                <a:ea typeface="Arial"/>
                <a:cs typeface="Arial"/>
                <a:sym typeface="Arial"/>
              </a:rPr>
              <a:t>learning algorithm</a:t>
            </a:r>
            <a:r>
              <a:rPr lang="en" sz="1100">
                <a:solidFill>
                  <a:srgbClr val="000000"/>
                </a:solidFill>
                <a:latin typeface="Arial"/>
                <a:ea typeface="Arial"/>
                <a:cs typeface="Arial"/>
                <a:sym typeface="Arial"/>
              </a:rPr>
              <a:t> using training data</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Goal: </a:t>
            </a:r>
            <a:r>
              <a:rPr b="1" lang="en" sz="1100">
                <a:solidFill>
                  <a:srgbClr val="000000"/>
                </a:solidFill>
                <a:latin typeface="Arial"/>
                <a:ea typeface="Arial"/>
                <a:cs typeface="Arial"/>
                <a:sym typeface="Arial"/>
              </a:rPr>
              <a:t>Converge</a:t>
            </a:r>
            <a:r>
              <a:rPr lang="en" sz="1100">
                <a:solidFill>
                  <a:srgbClr val="000000"/>
                </a:solidFill>
                <a:latin typeface="Arial"/>
                <a:ea typeface="Arial"/>
                <a:cs typeface="Arial"/>
                <a:sym typeface="Arial"/>
              </a:rPr>
              <a:t> to a fixed model or function</a:t>
            </a:r>
            <a:endParaRPr sz="1100">
              <a:solidFill>
                <a:srgbClr val="000000"/>
              </a:solidFill>
              <a:latin typeface="Arial"/>
              <a:ea typeface="Arial"/>
              <a:cs typeface="Arial"/>
              <a:sym typeface="Arial"/>
            </a:endParaRPr>
          </a:p>
          <a:p>
            <a:pPr indent="0" lvl="0" marL="0" rtl="0" algn="l">
              <a:spcBef>
                <a:spcPts val="1200"/>
              </a:spcBef>
              <a:spcAft>
                <a:spcPts val="0"/>
              </a:spcAft>
              <a:buNone/>
            </a:pPr>
            <a:r>
              <a:rPr lang="en" sz="1100">
                <a:solidFill>
                  <a:srgbClr val="000000"/>
                </a:solidFill>
                <a:latin typeface="Arial"/>
                <a:ea typeface="Arial"/>
                <a:cs typeface="Arial"/>
                <a:sym typeface="Arial"/>
              </a:rPr>
              <a:t>🔁 </a:t>
            </a:r>
            <a:r>
              <a:rPr b="1" lang="en" sz="1100">
                <a:solidFill>
                  <a:srgbClr val="000000"/>
                </a:solidFill>
                <a:latin typeface="Arial"/>
                <a:ea typeface="Arial"/>
                <a:cs typeface="Arial"/>
                <a:sym typeface="Arial"/>
              </a:rPr>
              <a:t>Key Traits:</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Deterministic or probabilistic</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Finite, often task-specific</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Output predictable after training is complete</a:t>
            </a:r>
            <a:endParaRPr b="1" sz="1100">
              <a:solidFill>
                <a:srgbClr val="000000"/>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43"/>
          <p:cNvSpPr txBox="1"/>
          <p:nvPr>
            <p:ph type="title"/>
          </p:nvPr>
        </p:nvSpPr>
        <p:spPr>
          <a:xfrm>
            <a:off x="311700" y="410000"/>
            <a:ext cx="85122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Components to Illustrate Functioning of NARS</a:t>
            </a:r>
            <a:endParaRPr b="1" sz="2900"/>
          </a:p>
        </p:txBody>
      </p:sp>
      <p:sp>
        <p:nvSpPr>
          <p:cNvPr id="249" name="Google Shape;249;p43"/>
          <p:cNvSpPr txBox="1"/>
          <p:nvPr>
            <p:ph idx="1" type="body"/>
          </p:nvPr>
        </p:nvSpPr>
        <p:spPr>
          <a:xfrm>
            <a:off x="506600" y="1097175"/>
            <a:ext cx="7341300" cy="32598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b="1" lang="en" sz="1100">
                <a:solidFill>
                  <a:srgbClr val="000000"/>
                </a:solidFill>
                <a:latin typeface="Arial"/>
                <a:ea typeface="Arial"/>
                <a:cs typeface="Arial"/>
                <a:sym typeface="Arial"/>
              </a:rPr>
              <a:t>NARS's View of Learning:</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Learning = </a:t>
            </a:r>
            <a:r>
              <a:rPr b="1" lang="en" sz="1100">
                <a:solidFill>
                  <a:srgbClr val="000000"/>
                </a:solidFill>
                <a:latin typeface="Arial"/>
                <a:ea typeface="Arial"/>
                <a:cs typeface="Arial"/>
                <a:sym typeface="Arial"/>
              </a:rPr>
              <a:t>Adaptation + Self-Organization</a:t>
            </a:r>
            <a:br>
              <a:rPr b="1" lang="en" sz="1100">
                <a:solidFill>
                  <a:srgbClr val="000000"/>
                </a:solidFill>
                <a:latin typeface="Arial"/>
                <a:ea typeface="Arial"/>
                <a:cs typeface="Arial"/>
                <a:sym typeface="Arial"/>
              </a:rPr>
            </a:br>
            <a:endParaRPr b="1"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Not a fixed function – response </a:t>
            </a:r>
            <a:r>
              <a:rPr b="1" lang="en" sz="1100">
                <a:solidFill>
                  <a:srgbClr val="000000"/>
                </a:solidFill>
                <a:latin typeface="Arial"/>
                <a:ea typeface="Arial"/>
                <a:cs typeface="Arial"/>
                <a:sym typeface="Arial"/>
              </a:rPr>
              <a:t>depends on history and context</a:t>
            </a:r>
            <a:br>
              <a:rPr b="1" lang="en" sz="1100">
                <a:solidFill>
                  <a:srgbClr val="000000"/>
                </a:solidFill>
                <a:latin typeface="Arial"/>
                <a:ea typeface="Arial"/>
                <a:cs typeface="Arial"/>
                <a:sym typeface="Arial"/>
              </a:rPr>
            </a:br>
            <a:endParaRPr b="1"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Lifelong learning</a:t>
            </a:r>
            <a:r>
              <a:rPr lang="en" sz="1100">
                <a:solidFill>
                  <a:srgbClr val="000000"/>
                </a:solidFill>
                <a:latin typeface="Arial"/>
                <a:ea typeface="Arial"/>
                <a:cs typeface="Arial"/>
                <a:sym typeface="Arial"/>
              </a:rPr>
              <a:t> – never converges to a final state</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Continuously updates beliefs with new information</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0" lvl="0" marL="0" rtl="0" algn="l">
              <a:spcBef>
                <a:spcPts val="1200"/>
              </a:spcBef>
              <a:spcAft>
                <a:spcPts val="0"/>
              </a:spcAft>
              <a:buNone/>
            </a:pPr>
            <a:r>
              <a:rPr lang="en" sz="1100">
                <a:solidFill>
                  <a:srgbClr val="000000"/>
                </a:solidFill>
                <a:latin typeface="Arial"/>
                <a:ea typeface="Arial"/>
                <a:cs typeface="Arial"/>
                <a:sym typeface="Arial"/>
              </a:rPr>
              <a:t>🌱 </a:t>
            </a:r>
            <a:r>
              <a:rPr b="1" lang="en" sz="1100">
                <a:solidFill>
                  <a:srgbClr val="000000"/>
                </a:solidFill>
                <a:latin typeface="Arial"/>
                <a:ea typeface="Arial"/>
                <a:cs typeface="Arial"/>
                <a:sym typeface="Arial"/>
              </a:rPr>
              <a:t>Why It Matters:</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Flexible in the face of change</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Better at dealing with </a:t>
            </a:r>
            <a:r>
              <a:rPr b="1" lang="en" sz="1100">
                <a:solidFill>
                  <a:srgbClr val="000000"/>
                </a:solidFill>
                <a:latin typeface="Arial"/>
                <a:ea typeface="Arial"/>
                <a:cs typeface="Arial"/>
                <a:sym typeface="Arial"/>
              </a:rPr>
              <a:t>uncertainty, novelty, and incomplete knowledge</a:t>
            </a:r>
            <a:br>
              <a:rPr b="1" lang="en" sz="1100">
                <a:solidFill>
                  <a:srgbClr val="000000"/>
                </a:solidFill>
                <a:latin typeface="Arial"/>
                <a:ea typeface="Arial"/>
                <a:cs typeface="Arial"/>
                <a:sym typeface="Arial"/>
              </a:rPr>
            </a:br>
            <a:endParaRPr b="1"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More aligned with </a:t>
            </a:r>
            <a:r>
              <a:rPr b="1" lang="en" sz="1100">
                <a:solidFill>
                  <a:srgbClr val="000000"/>
                </a:solidFill>
                <a:latin typeface="Arial"/>
                <a:ea typeface="Arial"/>
                <a:cs typeface="Arial"/>
                <a:sym typeface="Arial"/>
              </a:rPr>
              <a:t>human-like cognition</a:t>
            </a:r>
            <a:endParaRPr b="1" sz="1100">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69FBC"/>
            </a:gs>
            <a:gs pos="100000">
              <a:srgbClr val="E32E6B"/>
            </a:gs>
          </a:gsLst>
          <a:lin ang="5400012" scaled="0"/>
        </a:gradFill>
      </p:bgPr>
    </p:bg>
    <p:spTree>
      <p:nvGrpSpPr>
        <p:cNvPr id="253" name="Shape 253"/>
        <p:cNvGrpSpPr/>
        <p:nvPr/>
      </p:nvGrpSpPr>
      <p:grpSpPr>
        <a:xfrm>
          <a:off x="0" y="0"/>
          <a:ext cx="0" cy="0"/>
          <a:chOff x="0" y="0"/>
          <a:chExt cx="0" cy="0"/>
        </a:xfrm>
      </p:grpSpPr>
      <p:sp>
        <p:nvSpPr>
          <p:cNvPr id="254" name="Google Shape;254;p44"/>
          <p:cNvSpPr txBox="1"/>
          <p:nvPr>
            <p:ph type="title"/>
          </p:nvPr>
        </p:nvSpPr>
        <p:spPr>
          <a:xfrm>
            <a:off x="311700" y="1484875"/>
            <a:ext cx="8520600" cy="2030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SzPts val="990"/>
              <a:buNone/>
            </a:pPr>
            <a:r>
              <a:rPr b="1" lang="en" sz="5600"/>
              <a:t>Thanks For Joining </a:t>
            </a:r>
            <a:endParaRPr b="1" sz="5600"/>
          </a:p>
          <a:p>
            <a:pPr indent="0" lvl="0" marL="0" rtl="0" algn="ctr">
              <a:spcBef>
                <a:spcPts val="0"/>
              </a:spcBef>
              <a:spcAft>
                <a:spcPts val="0"/>
              </a:spcAft>
              <a:buSzPts val="990"/>
              <a:buNone/>
            </a:pPr>
            <a:r>
              <a:rPr b="1" lang="en" sz="5600"/>
              <a:t>^_^</a:t>
            </a:r>
            <a:endParaRPr b="1" sz="5600"/>
          </a:p>
        </p:txBody>
      </p:sp>
    </p:spTree>
  </p:cSld>
  <p:clrMapOvr>
    <a:masterClrMapping/>
  </p:clrMapOvr>
</p:sld>
</file>

<file path=ppt/theme/theme1.xml><?xml version="1.0" encoding="utf-8"?>
<a:theme xmlns:a="http://schemas.openxmlformats.org/drawingml/2006/main" xmlns:r="http://schemas.openxmlformats.org/officeDocument/2006/relationships" name="Geometric">
  <a:themeElements>
    <a:clrScheme name="Geometric">
      <a:dk1>
        <a:srgbClr val="2A3990"/>
      </a:dk1>
      <a:lt1>
        <a:srgbClr val="FFFFFF"/>
      </a:lt1>
      <a:dk2>
        <a:srgbClr val="434343"/>
      </a:dk2>
      <a:lt2>
        <a:srgbClr val="999999"/>
      </a:lt2>
      <a:accent1>
        <a:srgbClr val="212D74"/>
      </a:accent1>
      <a:accent2>
        <a:srgbClr val="3949AB"/>
      </a:accent2>
      <a:accent3>
        <a:srgbClr val="9C254D"/>
      </a:accent3>
      <a:accent4>
        <a:srgbClr val="D23369"/>
      </a:accent4>
      <a:accent5>
        <a:srgbClr val="F06292"/>
      </a:accent5>
      <a:accent6>
        <a:srgbClr val="7890CD"/>
      </a:accent6>
      <a:hlink>
        <a:srgbClr val="F06292"/>
      </a:hlink>
      <a:folHlink>
        <a:srgbClr val="F0629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