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Roboto"/>
      <p:regular r:id="rId17"/>
      <p:bold r:id="rId18"/>
      <p:italic r:id="rId19"/>
      <p:boldItalic r:id="rId20"/>
    </p:embeddedFont>
    <p:embeddedFont>
      <p:font typeface="Lexend Light"/>
      <p:regular r:id="rId21"/>
      <p:bold r:id="rId22"/>
    </p:embeddedFont>
    <p:embeddedFont>
      <p:font typeface="Lexend"/>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5.xml"/><Relationship Id="rId22" Type="http://schemas.openxmlformats.org/officeDocument/2006/relationships/font" Target="fonts/LexendLight-bold.fntdata"/><Relationship Id="rId10" Type="http://schemas.openxmlformats.org/officeDocument/2006/relationships/slide" Target="slides/slide4.xml"/><Relationship Id="rId21" Type="http://schemas.openxmlformats.org/officeDocument/2006/relationships/font" Target="fonts/LexendLight-regular.fntdata"/><Relationship Id="rId13" Type="http://schemas.openxmlformats.org/officeDocument/2006/relationships/slide" Target="slides/slide7.xml"/><Relationship Id="rId24" Type="http://schemas.openxmlformats.org/officeDocument/2006/relationships/font" Target="fonts/Lexend-bold.fntdata"/><Relationship Id="rId12" Type="http://schemas.openxmlformats.org/officeDocument/2006/relationships/slide" Target="slides/slide6.xml"/><Relationship Id="rId23" Type="http://schemas.openxmlformats.org/officeDocument/2006/relationships/font" Target="fonts/Lexen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oboto-regular.fntdata"/><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Roboto-italic.fntdata"/><Relationship Id="rId6" Type="http://schemas.openxmlformats.org/officeDocument/2006/relationships/notesMaster" Target="notesMasters/notesMaster1.xml"/><Relationship Id="rId18" Type="http://schemas.openxmlformats.org/officeDocument/2006/relationships/font" Target="fonts/Roboto-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f2b0ea51d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f2b0ea51d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f2b0ea51d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f2b0ea51d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4f2b0ea51d_2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4f2b0ea51d_2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4f2b0ea51d_2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4f2b0ea51d_2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4f2b0ea51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4f2b0ea51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f2b0ea51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f2b0ea51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f2b0ea51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4f2b0ea51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f2b0ea51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f2b0ea51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f2b0ea51d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f2b0ea51d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4f2b0ea51d_2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4f2b0ea51d_2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4" name="Shape 54"/>
        <p:cNvGrpSpPr/>
        <p:nvPr/>
      </p:nvGrpSpPr>
      <p:grpSpPr>
        <a:xfrm>
          <a:off x="0" y="0"/>
          <a:ext cx="0" cy="0"/>
          <a:chOff x="0" y="0"/>
          <a:chExt cx="0" cy="0"/>
        </a:xfrm>
      </p:grpSpPr>
      <p:grpSp>
        <p:nvGrpSpPr>
          <p:cNvPr id="55" name="Google Shape;55;p14"/>
          <p:cNvGrpSpPr/>
          <p:nvPr/>
        </p:nvGrpSpPr>
        <p:grpSpPr>
          <a:xfrm>
            <a:off x="6098378" y="5"/>
            <a:ext cx="3045625" cy="2030570"/>
            <a:chOff x="6098378" y="5"/>
            <a:chExt cx="3045625" cy="2030570"/>
          </a:xfrm>
        </p:grpSpPr>
        <p:sp>
          <p:nvSpPr>
            <p:cNvPr id="56" name="Google Shape;56;p1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14"/>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62" name="Google Shape;62;p14"/>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63" name="Google Shape;63;p1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4" name="Shape 64"/>
        <p:cNvGrpSpPr/>
        <p:nvPr/>
      </p:nvGrpSpPr>
      <p:grpSpPr>
        <a:xfrm>
          <a:off x="0" y="0"/>
          <a:ext cx="0" cy="0"/>
          <a:chOff x="0" y="0"/>
          <a:chExt cx="0" cy="0"/>
        </a:xfrm>
      </p:grpSpPr>
      <p:grpSp>
        <p:nvGrpSpPr>
          <p:cNvPr id="65" name="Google Shape;65;p15"/>
          <p:cNvGrpSpPr/>
          <p:nvPr/>
        </p:nvGrpSpPr>
        <p:grpSpPr>
          <a:xfrm>
            <a:off x="6098378" y="5"/>
            <a:ext cx="3045625" cy="2030570"/>
            <a:chOff x="6098378" y="5"/>
            <a:chExt cx="3045625" cy="2030570"/>
          </a:xfrm>
        </p:grpSpPr>
        <p:sp>
          <p:nvSpPr>
            <p:cNvPr id="66" name="Google Shape;66;p1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15"/>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72" name="Google Shape;72;p1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grpSp>
        <p:nvGrpSpPr>
          <p:cNvPr id="74" name="Google Shape;74;p16"/>
          <p:cNvGrpSpPr/>
          <p:nvPr/>
        </p:nvGrpSpPr>
        <p:grpSpPr>
          <a:xfrm>
            <a:off x="0" y="3903669"/>
            <a:ext cx="9144000" cy="1239925"/>
            <a:chOff x="0" y="3903669"/>
            <a:chExt cx="9144000" cy="1239925"/>
          </a:xfrm>
        </p:grpSpPr>
        <p:sp>
          <p:nvSpPr>
            <p:cNvPr id="75" name="Google Shape;75;p16"/>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 name="Google Shape;81;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2" name="Google Shape;82;p1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17"/>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 name="Google Shape;85;p17"/>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 name="Google Shape;86;p17"/>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 name="Google Shape;87;p1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18"/>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0" name="Google Shape;90;p1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1" name="Shape 91"/>
        <p:cNvGrpSpPr/>
        <p:nvPr/>
      </p:nvGrpSpPr>
      <p:grpSpPr>
        <a:xfrm>
          <a:off x="0" y="0"/>
          <a:ext cx="0" cy="0"/>
          <a:chOff x="0" y="0"/>
          <a:chExt cx="0" cy="0"/>
        </a:xfrm>
      </p:grpSpPr>
      <p:sp>
        <p:nvSpPr>
          <p:cNvPr id="92" name="Google Shape;92;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3" name="Google Shape;93;p19"/>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4" name="Google Shape;94;p1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95" name="Shape 95"/>
        <p:cNvGrpSpPr/>
        <p:nvPr/>
      </p:nvGrpSpPr>
      <p:grpSpPr>
        <a:xfrm>
          <a:off x="0" y="0"/>
          <a:ext cx="0" cy="0"/>
          <a:chOff x="0" y="0"/>
          <a:chExt cx="0" cy="0"/>
        </a:xfrm>
      </p:grpSpPr>
      <p:grpSp>
        <p:nvGrpSpPr>
          <p:cNvPr id="96" name="Google Shape;96;p20"/>
          <p:cNvGrpSpPr/>
          <p:nvPr/>
        </p:nvGrpSpPr>
        <p:grpSpPr>
          <a:xfrm>
            <a:off x="6098378" y="5"/>
            <a:ext cx="3045625" cy="2030570"/>
            <a:chOff x="6098378" y="5"/>
            <a:chExt cx="3045625" cy="2030570"/>
          </a:xfrm>
        </p:grpSpPr>
        <p:sp>
          <p:nvSpPr>
            <p:cNvPr id="97" name="Google Shape;97;p2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20"/>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03" name="Google Shape;103;p2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sp>
        <p:nvSpPr>
          <p:cNvPr id="105" name="Google Shape;105;p2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7" name="Google Shape;107;p21"/>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8" name="Google Shape;108;p21"/>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10" name="Google Shape;110;p2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22"/>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13" name="Google Shape;113;p2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14" name="Shape 114"/>
        <p:cNvGrpSpPr/>
        <p:nvPr/>
      </p:nvGrpSpPr>
      <p:grpSpPr>
        <a:xfrm>
          <a:off x="0" y="0"/>
          <a:ext cx="0" cy="0"/>
          <a:chOff x="0" y="0"/>
          <a:chExt cx="0" cy="0"/>
        </a:xfrm>
      </p:grpSpPr>
      <p:grpSp>
        <p:nvGrpSpPr>
          <p:cNvPr id="115" name="Google Shape;115;p23"/>
          <p:cNvGrpSpPr/>
          <p:nvPr/>
        </p:nvGrpSpPr>
        <p:grpSpPr>
          <a:xfrm>
            <a:off x="6098378" y="5"/>
            <a:ext cx="3045625" cy="2030570"/>
            <a:chOff x="6098378" y="5"/>
            <a:chExt cx="3045625" cy="2030570"/>
          </a:xfrm>
        </p:grpSpPr>
        <p:sp>
          <p:nvSpPr>
            <p:cNvPr id="116" name="Google Shape;116;p2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23"/>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122" name="Google Shape;122;p23"/>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123" name="Google Shape;123;p2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p2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52" name="Google Shape;52;p1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53" name="Google Shape;53;p1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hyperlink" Target="http://www.youtube.com/watch?v=B8R148hFxPw" TargetMode="External"/><Relationship Id="rId4" Type="http://schemas.openxmlformats.org/officeDocument/2006/relationships/image" Target="../media/image4.jpg"/><Relationship Id="rId5" Type="http://schemas.openxmlformats.org/officeDocument/2006/relationships/hyperlink" Target="http://www.youtube.com/watch?v=IQJL3htsDyQ" TargetMode="External"/><Relationship Id="rId6"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hyperlink" Target="http://www.youtube.com/watch?v=Hhp11I-vGHA" TargetMode="External"/><Relationship Id="rId4" Type="http://schemas.openxmlformats.org/officeDocument/2006/relationships/image" Target="../media/image1.jpg"/><Relationship Id="rId5" Type="http://schemas.openxmlformats.org/officeDocument/2006/relationships/hyperlink" Target="http://www.youtube.com/watch?v=fNINSsUVm6o" TargetMode="External"/><Relationship Id="rId6"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9FBC"/>
            </a:gs>
            <a:gs pos="100000">
              <a:srgbClr val="E32E6B"/>
            </a:gs>
          </a:gsLst>
          <a:lin ang="5400012" scaled="0"/>
        </a:gradFill>
      </p:bgPr>
    </p:bg>
    <p:spTree>
      <p:nvGrpSpPr>
        <p:cNvPr id="129" name="Shape 129"/>
        <p:cNvGrpSpPr/>
        <p:nvPr/>
      </p:nvGrpSpPr>
      <p:grpSpPr>
        <a:xfrm>
          <a:off x="0" y="0"/>
          <a:ext cx="0" cy="0"/>
          <a:chOff x="0" y="0"/>
          <a:chExt cx="0" cy="0"/>
        </a:xfrm>
      </p:grpSpPr>
      <p:sp>
        <p:nvSpPr>
          <p:cNvPr id="130" name="Google Shape;130;p25"/>
          <p:cNvSpPr txBox="1"/>
          <p:nvPr/>
        </p:nvSpPr>
        <p:spPr>
          <a:xfrm>
            <a:off x="1401575" y="1064275"/>
            <a:ext cx="5271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200">
              <a:solidFill>
                <a:schemeClr val="dk1"/>
              </a:solidFill>
              <a:latin typeface="Lexend Light"/>
              <a:ea typeface="Lexend Light"/>
              <a:cs typeface="Lexend Light"/>
              <a:sym typeface="Lexend Light"/>
            </a:endParaRPr>
          </a:p>
        </p:txBody>
      </p:sp>
      <p:sp>
        <p:nvSpPr>
          <p:cNvPr id="131" name="Google Shape;131;p25"/>
          <p:cNvSpPr txBox="1"/>
          <p:nvPr>
            <p:ph type="ctrTitle"/>
          </p:nvPr>
        </p:nvSpPr>
        <p:spPr>
          <a:xfrm>
            <a:off x="631700" y="1311400"/>
            <a:ext cx="8222100" cy="159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4380"/>
              <a:t>Chapter 1: </a:t>
            </a:r>
            <a:endParaRPr b="1" sz="4380"/>
          </a:p>
          <a:p>
            <a:pPr indent="0" lvl="0" marL="0" rtl="0" algn="l">
              <a:spcBef>
                <a:spcPts val="0"/>
              </a:spcBef>
              <a:spcAft>
                <a:spcPts val="0"/>
              </a:spcAft>
              <a:buSzPts val="990"/>
              <a:buNone/>
            </a:pPr>
            <a:r>
              <a:rPr b="1" lang="en" sz="4380"/>
              <a:t>New Age Robotic System</a:t>
            </a:r>
            <a:endParaRPr b="1" sz="4380"/>
          </a:p>
        </p:txBody>
      </p:sp>
      <p:sp>
        <p:nvSpPr>
          <p:cNvPr id="132" name="Google Shape;132;p25"/>
          <p:cNvSpPr txBox="1"/>
          <p:nvPr>
            <p:ph idx="1" type="subTitle"/>
          </p:nvPr>
        </p:nvSpPr>
        <p:spPr>
          <a:xfrm>
            <a:off x="631700" y="3008825"/>
            <a:ext cx="3045300" cy="831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4700">
                <a:solidFill>
                  <a:srgbClr val="C9DAF8"/>
                </a:solidFill>
                <a:latin typeface="Lexend"/>
                <a:ea typeface="Lexend"/>
                <a:cs typeface="Lexend"/>
                <a:sym typeface="Lexend"/>
              </a:rPr>
              <a:t>Part - 3</a:t>
            </a:r>
            <a:endParaRPr b="1" sz="4700">
              <a:solidFill>
                <a:srgbClr val="C9DAF8"/>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Autonomous Cars/Driver-Assisted Cars</a:t>
            </a:r>
            <a:endParaRPr b="1" sz="2900"/>
          </a:p>
        </p:txBody>
      </p:sp>
      <p:sp>
        <p:nvSpPr>
          <p:cNvPr id="138" name="Google Shape;138;p26"/>
          <p:cNvSpPr txBox="1"/>
          <p:nvPr>
            <p:ph idx="1" type="body"/>
          </p:nvPr>
        </p:nvSpPr>
        <p:spPr>
          <a:xfrm>
            <a:off x="366625" y="1137500"/>
            <a:ext cx="7908000" cy="32307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These types of cars are capable of moving from one point to other point.</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Most autonomous cars use ADAS technology (Advanced Driver Assistance System).</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This technology includes use of sensors </a:t>
            </a:r>
            <a:r>
              <a:rPr lang="en" sz="1200">
                <a:solidFill>
                  <a:srgbClr val="000000"/>
                </a:solidFill>
                <a:latin typeface="Arial"/>
                <a:ea typeface="Arial"/>
                <a:cs typeface="Arial"/>
                <a:sym typeface="Arial"/>
              </a:rPr>
              <a:t>and software to do lane-keeping, steering and braking.</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400">
                <a:solidFill>
                  <a:srgbClr val="000000"/>
                </a:solidFill>
                <a:latin typeface="Arial"/>
                <a:ea typeface="Arial"/>
                <a:cs typeface="Arial"/>
                <a:sym typeface="Arial"/>
              </a:rPr>
              <a:t>Example: Waymo</a:t>
            </a:r>
            <a:endParaRPr b="1" sz="14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Waymo is a autonomous car booking company which makes driverless cars for customers.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It uses advanced Lidars, Depth camera, Ultrasonic sensors and AI to make a map of surrounding and the city.</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It is currently provides services in cities like Phoenix, San Francisco and Los Angeles.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Waymo claims its cars can avoid upto 85% of crash-related injuries compared to human drivers.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1200"/>
              </a:spcAft>
              <a:buNone/>
            </a:pPr>
            <a:r>
              <a:t/>
            </a:r>
            <a:endParaRPr b="1" sz="1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7"/>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Autonomous Cars/Driver-Assisted Cars</a:t>
            </a:r>
            <a:endParaRPr b="1" sz="2900"/>
          </a:p>
        </p:txBody>
      </p:sp>
      <p:pic>
        <p:nvPicPr>
          <p:cNvPr descr="Waymo began as the Google self-driving car project in 2009. Today, we have the world’s only fleet equipped with fully autonomous-driving cars on public roads. Step into our 360° video and take control of the camera to see through the “eyes” of our car. Then, be one of the first in the world to take a ride with Waymo.&#10;&#10;This film was built using footage and real-time data from an actual trip on city streets. Learn more about how it was made: https://medium.com/waymo/recreating-the-self-driving-experience-the-making-of-the-waymo-360-37a80466af49&#10;&#10;Here’s how to explore the video in 360°:&#10;- On mobile, move your phone around to explore in all directions. &#10;- On desktop, use your mouse to drag the video around your screen. &#10;- If you have Cardboard, tap the Cardboard icon in the bottom right of the YouTube player, insert your phone into Cardboard, and look around. If you have Google Daydream View, just place your phone into the headset.&#10;&#10;About Waymo: &#10;Waymo is an autonomous driving technology company with a mission to make it safe and easy for people and things to move around. With the Waymo Driver, we can improve the world’s mobility while saving thousands of lives.&#10;&#10;Connect with Waymo: &#10;We're hiring: https://waymo.com/joinus/&#10;Follow Waymo on Twitter: https://twitter.com/waymo&#10;Follow Waymo on Instagram: https://www.instagram.com/waymo&#10;Follow Waymo on LinkedIn: https://www.linkedin.com/company/waymo&#10;Like Waymo on Facebook: https://www.facebook.com/Waymo/" id="144" name="Google Shape;144;p27" title="Waymo 360° Experience: A Fully Autonomous Driving Journey">
            <a:hlinkClick r:id="rId3"/>
          </p:cNvPr>
          <p:cNvPicPr preferRelativeResize="0"/>
          <p:nvPr/>
        </p:nvPicPr>
        <p:blipFill>
          <a:blip r:embed="rId4">
            <a:alphaModFix/>
          </a:blip>
          <a:stretch>
            <a:fillRect/>
          </a:stretch>
        </p:blipFill>
        <p:spPr>
          <a:xfrm>
            <a:off x="1213175" y="1714500"/>
            <a:ext cx="3048000" cy="1714500"/>
          </a:xfrm>
          <a:prstGeom prst="rect">
            <a:avLst/>
          </a:prstGeom>
          <a:noFill/>
          <a:ln>
            <a:noFill/>
          </a:ln>
        </p:spPr>
      </p:pic>
      <p:pic>
        <p:nvPicPr>
          <p:cNvPr descr="Never underestimate the power of freakin' lasers! Have fun learning to think like an engineer and get 2 FREE boxes at: http://crunchlabs.com/Lidar&#10;&#10;Get your CrunchLabs box today:&#10;Build Box for kids click here: http://crunchlabs.com/Lidar&#10;Hack Pack for teens and adults click here: http://crunchlabs.com/LidarHP&#10;&#10;Full un-cut footage from the fake wall crash: https://x.com/MarkRober/status/1901449395327094898&#10;&#10;Thanks to Harrison @IndianaDrones from Rock Robotic for helping with his very cool lidar. You can check out scans from the project and a 3d tour of CrunchLabs by visiting  https://www.rockrobotic.com/&#10;&#10;Thanks to Luminar for allowing us to test their LiDAR-equipped car. They provided the vehicle for testing purposes, but no compensation was given, and this is not a paid promotion: https://www.luminartech.com/&#10;&#10;Thanks to these folks for providing some of the music in the video:&#10;Ponder- @Pondermusic &#10;Laura Shigihara - @supershigi &#10;Andrew Applepie - https://soundcloud.com/andrewapplepie&#10;Blue Wednesday - https://soundcloud.com/bluewednesday&#10;Danijel Zambo - https://open.spotify.com/intl-de/artist/1ZD9ri2wmZZPL4qs92sXZX?si=iI7jkn-qSY-6NKo931314Q&#10;&#10;PLATINUM TICKET INSTANT WIN GAME&#10;NO PURCHASE NECESSARY. Promotion starts on 06/1/2024 &amp; ends on 05/31/25, subject to monthly entry deadlines. Open to legal residents of the 50 U.S. &amp; D.C., 18+. 1 prize per month: each month is its own separate promotion. For the first 2-3 months, winner may be notified via phone call instead of winning game piece. If a monthly prize is unclaimed/forfeited, it will be awarded via 2nd chance drawing. See Official Rules at crunchlabs.com/sweepstakes for full details on eligibility requirements, how to enter, free method of entry, prize claim procedure, prize description and limitations. Void where prohibited.&#10;&#10;PLATINUM DIPLOMA SWEEPSTAKES&#10;NO PURCHASE NECESSARY. Ends 4/30/25, Open to legal residents of the 50 U.S. &amp; D.C., 14+. Visit https://www.crunchlabs.com/pages/crunchlabs-hack-pack-platinum-diploma-sweepstakes for Official Rules including full details on eligibility requirements, how to enter, entry periods, free method of entry, entry limits, prize claim procedure, prize description and limitations. Void where prohibited." id="145" name="Google Shape;145;p27" title="Can You Fool A Self Driving Car?">
            <a:hlinkClick r:id="rId5"/>
          </p:cNvPr>
          <p:cNvPicPr preferRelativeResize="0"/>
          <p:nvPr/>
        </p:nvPicPr>
        <p:blipFill>
          <a:blip r:embed="rId6">
            <a:alphaModFix/>
          </a:blip>
          <a:stretch>
            <a:fillRect/>
          </a:stretch>
        </p:blipFill>
        <p:spPr>
          <a:xfrm>
            <a:off x="5102450" y="171450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8"/>
          <p:cNvSpPr txBox="1"/>
          <p:nvPr>
            <p:ph idx="1" type="body"/>
          </p:nvPr>
        </p:nvSpPr>
        <p:spPr>
          <a:xfrm>
            <a:off x="398250" y="1064300"/>
            <a:ext cx="83475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Benefits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rPr>
              <a:t>Enhanced Safety</a:t>
            </a:r>
            <a:endParaRPr b="1" sz="1100">
              <a:solidFill>
                <a:srgbClr val="000000"/>
              </a:solidFill>
            </a:endParaRPr>
          </a:p>
          <a:p>
            <a:pPr indent="-298450" lvl="0" marL="457200" rtl="0" algn="l">
              <a:spcBef>
                <a:spcPts val="1200"/>
              </a:spcBef>
              <a:spcAft>
                <a:spcPts val="0"/>
              </a:spcAft>
              <a:buClr>
                <a:srgbClr val="000000"/>
              </a:buClr>
              <a:buSzPts val="1100"/>
              <a:buFont typeface="Roboto"/>
              <a:buChar char="●"/>
            </a:pPr>
            <a:r>
              <a:rPr lang="en" sz="1100">
                <a:solidFill>
                  <a:srgbClr val="000000"/>
                </a:solidFill>
              </a:rPr>
              <a:t>Advanced sensor systems combined with AI algorithm reduces number of accidents.</a:t>
            </a:r>
            <a:br>
              <a:rPr lang="en" sz="1100">
                <a:solidFill>
                  <a:srgbClr val="000000"/>
                </a:solidFill>
              </a:rPr>
            </a:br>
            <a:endParaRPr sz="1100">
              <a:solidFill>
                <a:srgbClr val="000000"/>
              </a:solidFill>
            </a:endParaRPr>
          </a:p>
          <a:p>
            <a:pPr indent="-298450" lvl="0" marL="457200" rtl="0" algn="l">
              <a:spcBef>
                <a:spcPts val="0"/>
              </a:spcBef>
              <a:spcAft>
                <a:spcPts val="0"/>
              </a:spcAft>
              <a:buClr>
                <a:srgbClr val="000000"/>
              </a:buClr>
              <a:buSzPts val="1100"/>
              <a:buFont typeface="Roboto"/>
              <a:buChar char="●"/>
            </a:pPr>
            <a:r>
              <a:rPr lang="en" sz="1100">
                <a:solidFill>
                  <a:srgbClr val="000000"/>
                </a:solidFill>
              </a:rPr>
              <a:t>It can also help avoid human caused error like distracted driving or slow decision making.</a:t>
            </a:r>
            <a:endParaRPr b="1" sz="1300">
              <a:solidFill>
                <a:srgbClr val="000000"/>
              </a:solidFill>
            </a:endParaRPr>
          </a:p>
          <a:p>
            <a:pPr indent="0" lvl="0" marL="0" rtl="0" algn="l">
              <a:spcBef>
                <a:spcPts val="1200"/>
              </a:spcBef>
              <a:spcAft>
                <a:spcPts val="0"/>
              </a:spcAft>
              <a:buNone/>
            </a:pPr>
            <a:r>
              <a:rPr b="1" lang="en" sz="1100">
                <a:solidFill>
                  <a:srgbClr val="000000"/>
                </a:solidFill>
              </a:rPr>
              <a:t>Increased Efficiency and Traffic Management</a:t>
            </a:r>
            <a:endParaRPr b="1" sz="1100">
              <a:solidFill>
                <a:srgbClr val="000000"/>
              </a:solidFill>
            </a:endParaRPr>
          </a:p>
          <a:p>
            <a:pPr indent="-298450" lvl="0" marL="457200" rtl="0" algn="l">
              <a:spcBef>
                <a:spcPts val="1200"/>
              </a:spcBef>
              <a:spcAft>
                <a:spcPts val="0"/>
              </a:spcAft>
              <a:buClr>
                <a:srgbClr val="000000"/>
              </a:buClr>
              <a:buSzPts val="1100"/>
              <a:buFont typeface="Roboto"/>
              <a:buChar char="●"/>
            </a:pPr>
            <a:r>
              <a:rPr lang="en" sz="1100">
                <a:solidFill>
                  <a:srgbClr val="000000"/>
                </a:solidFill>
              </a:rPr>
              <a:t>These cars are designed to optimise traffic flow by exchanging the information between cars.</a:t>
            </a:r>
            <a:br>
              <a:rPr lang="en" sz="1100">
                <a:solidFill>
                  <a:srgbClr val="000000"/>
                </a:solidFill>
              </a:rPr>
            </a:br>
            <a:endParaRPr sz="1100">
              <a:solidFill>
                <a:srgbClr val="000000"/>
              </a:solidFill>
            </a:endParaRPr>
          </a:p>
          <a:p>
            <a:pPr indent="-298450" lvl="0" marL="457200" rtl="0" algn="l">
              <a:spcBef>
                <a:spcPts val="0"/>
              </a:spcBef>
              <a:spcAft>
                <a:spcPts val="0"/>
              </a:spcAft>
              <a:buClr>
                <a:srgbClr val="000000"/>
              </a:buClr>
              <a:buSzPts val="1100"/>
              <a:buFont typeface="Roboto"/>
              <a:buChar char="●"/>
            </a:pPr>
            <a:r>
              <a:rPr lang="en" sz="1100">
                <a:solidFill>
                  <a:srgbClr val="000000"/>
                </a:solidFill>
              </a:rPr>
              <a:t>It can adjust speed according to the route and </a:t>
            </a:r>
            <a:r>
              <a:rPr lang="en" sz="1100">
                <a:solidFill>
                  <a:srgbClr val="000000"/>
                </a:solidFill>
              </a:rPr>
              <a:t>minimum</a:t>
            </a:r>
            <a:r>
              <a:rPr lang="en" sz="1100">
                <a:solidFill>
                  <a:srgbClr val="000000"/>
                </a:solidFill>
              </a:rPr>
              <a:t> braking system to save fuel and time.</a:t>
            </a:r>
            <a:endParaRPr sz="1100">
              <a:solidFill>
                <a:srgbClr val="000000"/>
              </a:solidFill>
            </a:endParaRPr>
          </a:p>
          <a:p>
            <a:pPr indent="0" lvl="0" marL="0" rtl="0" algn="l">
              <a:spcBef>
                <a:spcPts val="1200"/>
              </a:spcBef>
              <a:spcAft>
                <a:spcPts val="0"/>
              </a:spcAft>
              <a:buNone/>
            </a:pPr>
            <a:r>
              <a:rPr b="1" lang="en" sz="1100">
                <a:solidFill>
                  <a:srgbClr val="000000"/>
                </a:solidFill>
              </a:rPr>
              <a:t>Accessibility and Mobility for All</a:t>
            </a:r>
            <a:endParaRPr b="1" sz="1100">
              <a:solidFill>
                <a:srgbClr val="000000"/>
              </a:solidFill>
            </a:endParaRPr>
          </a:p>
          <a:p>
            <a:pPr indent="-298450" lvl="0" marL="457200" rtl="0" algn="l">
              <a:spcBef>
                <a:spcPts val="1200"/>
              </a:spcBef>
              <a:spcAft>
                <a:spcPts val="0"/>
              </a:spcAft>
              <a:buClr>
                <a:srgbClr val="000000"/>
              </a:buClr>
              <a:buSzPts val="1100"/>
              <a:buFont typeface="Roboto"/>
              <a:buChar char="●"/>
            </a:pPr>
            <a:r>
              <a:rPr lang="en" sz="1100">
                <a:solidFill>
                  <a:srgbClr val="000000"/>
                </a:solidFill>
              </a:rPr>
              <a:t>Since these are driverless car, so it doesn’t require any driver license to move around.</a:t>
            </a:r>
            <a:br>
              <a:rPr lang="en" sz="1100">
                <a:solidFill>
                  <a:srgbClr val="000000"/>
                </a:solidFill>
              </a:rPr>
            </a:br>
            <a:endParaRPr sz="1100">
              <a:solidFill>
                <a:srgbClr val="000000"/>
              </a:solidFill>
            </a:endParaRPr>
          </a:p>
          <a:p>
            <a:pPr indent="-298450" lvl="0" marL="457200" rtl="0" algn="l">
              <a:spcBef>
                <a:spcPts val="0"/>
              </a:spcBef>
              <a:spcAft>
                <a:spcPts val="0"/>
              </a:spcAft>
              <a:buClr>
                <a:srgbClr val="000000"/>
              </a:buClr>
              <a:buSzPts val="1100"/>
              <a:buFont typeface="Roboto"/>
              <a:buChar char="●"/>
            </a:pPr>
            <a:r>
              <a:rPr lang="en" sz="1100">
                <a:solidFill>
                  <a:srgbClr val="000000"/>
                </a:solidFill>
              </a:rPr>
              <a:t>It can also be used as ridesharing services to go anywhere without owning the car.</a:t>
            </a:r>
            <a:endParaRPr sz="1100">
              <a:solidFill>
                <a:srgbClr val="000000"/>
              </a:solidFill>
            </a:endParaRPr>
          </a:p>
        </p:txBody>
      </p:sp>
      <p:sp>
        <p:nvSpPr>
          <p:cNvPr id="151" name="Google Shape;151;p28"/>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Autonomous Cars/Driver-Assisted Cars</a:t>
            </a:r>
            <a:endParaRPr b="1" sz="2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idx="1" type="body"/>
          </p:nvPr>
        </p:nvSpPr>
        <p:spPr>
          <a:xfrm>
            <a:off x="398250" y="1064300"/>
            <a:ext cx="83475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Benefits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Environmental Benefits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The car can be programmed to optimise fuel </a:t>
            </a:r>
            <a:r>
              <a:rPr lang="en" sz="1100">
                <a:solidFill>
                  <a:srgbClr val="000000"/>
                </a:solidFill>
                <a:latin typeface="Arial"/>
                <a:ea typeface="Arial"/>
                <a:cs typeface="Arial"/>
                <a:sym typeface="Arial"/>
              </a:rPr>
              <a:t>efficiency and reduce emissions.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Most autonomous car coming in markets are electric vehicles.</a:t>
            </a:r>
            <a:endParaRPr b="1" sz="13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New Business Models and Services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This will promote of ride sharing and taxi services a lot.</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It can be as much utilized in limited amount of time.</a:t>
            </a:r>
            <a:endParaRPr sz="1100">
              <a:solidFill>
                <a:srgbClr val="000000"/>
              </a:solidFill>
              <a:latin typeface="Arial"/>
              <a:ea typeface="Arial"/>
              <a:cs typeface="Arial"/>
              <a:sym typeface="Arial"/>
            </a:endParaRPr>
          </a:p>
        </p:txBody>
      </p:sp>
      <p:sp>
        <p:nvSpPr>
          <p:cNvPr id="157" name="Google Shape;157;p29"/>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Autonomous Cars/Driver-Assisted Cars</a:t>
            </a:r>
            <a:endParaRPr b="1" sz="2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Autonomous Drones</a:t>
            </a:r>
            <a:endParaRPr b="1" sz="2900"/>
          </a:p>
        </p:txBody>
      </p:sp>
      <p:sp>
        <p:nvSpPr>
          <p:cNvPr id="163" name="Google Shape;163;p30"/>
          <p:cNvSpPr txBox="1"/>
          <p:nvPr>
            <p:ph idx="1" type="body"/>
          </p:nvPr>
        </p:nvSpPr>
        <p:spPr>
          <a:xfrm>
            <a:off x="375125" y="1017800"/>
            <a:ext cx="7908000" cy="3230700"/>
          </a:xfrm>
          <a:prstGeom prst="rect">
            <a:avLst/>
          </a:prstGeom>
        </p:spPr>
        <p:txBody>
          <a:bodyPr anchorCtr="0" anchor="t" bIns="91425" lIns="91425" spcFirstLastPara="1" rIns="91425" wrap="square" tIns="91425">
            <a:noAutofit/>
          </a:bodyPr>
          <a:lstStyle/>
          <a:p>
            <a:pPr indent="-311150" lvl="0" marL="457200" rtl="0" algn="l">
              <a:spcBef>
                <a:spcPts val="1200"/>
              </a:spcBef>
              <a:spcAft>
                <a:spcPts val="0"/>
              </a:spcAft>
              <a:buClr>
                <a:srgbClr val="000000"/>
              </a:buClr>
              <a:buSzPts val="1300"/>
              <a:buFont typeface="Arial"/>
              <a:buChar char="●"/>
            </a:pPr>
            <a:r>
              <a:rPr lang="en" sz="1200">
                <a:solidFill>
                  <a:srgbClr val="000000"/>
                </a:solidFill>
              </a:rPr>
              <a:t>Also known as </a:t>
            </a:r>
            <a:r>
              <a:rPr b="1" lang="en" sz="1200">
                <a:solidFill>
                  <a:srgbClr val="000000"/>
                </a:solidFill>
              </a:rPr>
              <a:t>Unmanned Aerial Vehicles (UAVs)</a:t>
            </a:r>
            <a:br>
              <a:rPr b="1" lang="en" sz="1200">
                <a:solidFill>
                  <a:srgbClr val="000000"/>
                </a:solidFill>
              </a:rPr>
            </a:br>
            <a:endParaRPr b="1" sz="1200">
              <a:solidFill>
                <a:srgbClr val="000000"/>
              </a:solidFill>
            </a:endParaRPr>
          </a:p>
          <a:p>
            <a:pPr indent="-311150" lvl="0" marL="457200" rtl="0" algn="l">
              <a:spcBef>
                <a:spcPts val="0"/>
              </a:spcBef>
              <a:spcAft>
                <a:spcPts val="0"/>
              </a:spcAft>
              <a:buClr>
                <a:srgbClr val="000000"/>
              </a:buClr>
              <a:buSzPts val="1300"/>
              <a:buFont typeface="Arial"/>
              <a:buChar char="●"/>
            </a:pPr>
            <a:r>
              <a:rPr lang="en" sz="1200">
                <a:solidFill>
                  <a:srgbClr val="000000"/>
                </a:solidFill>
              </a:rPr>
              <a:t>Operate </a:t>
            </a:r>
            <a:r>
              <a:rPr b="1" lang="en" sz="1200">
                <a:solidFill>
                  <a:srgbClr val="000000"/>
                </a:solidFill>
              </a:rPr>
              <a:t>without human intervention</a:t>
            </a:r>
            <a:br>
              <a:rPr b="1" lang="en" sz="1200">
                <a:solidFill>
                  <a:srgbClr val="000000"/>
                </a:solidFill>
              </a:rPr>
            </a:br>
            <a:endParaRPr b="1" sz="1200">
              <a:solidFill>
                <a:srgbClr val="000000"/>
              </a:solidFill>
            </a:endParaRPr>
          </a:p>
          <a:p>
            <a:pPr indent="-311150" lvl="0" marL="457200" rtl="0" algn="l">
              <a:spcBef>
                <a:spcPts val="0"/>
              </a:spcBef>
              <a:spcAft>
                <a:spcPts val="0"/>
              </a:spcAft>
              <a:buClr>
                <a:srgbClr val="000000"/>
              </a:buClr>
              <a:buSzPts val="1300"/>
              <a:buFont typeface="Arial"/>
              <a:buChar char="●"/>
            </a:pPr>
            <a:r>
              <a:rPr lang="en" sz="1200">
                <a:solidFill>
                  <a:srgbClr val="000000"/>
                </a:solidFill>
              </a:rPr>
              <a:t>Equipped with </a:t>
            </a:r>
            <a:r>
              <a:rPr b="1" lang="en" sz="1200">
                <a:solidFill>
                  <a:srgbClr val="000000"/>
                </a:solidFill>
              </a:rPr>
              <a:t>sensors</a:t>
            </a:r>
            <a:r>
              <a:rPr lang="en" sz="1200">
                <a:solidFill>
                  <a:srgbClr val="000000"/>
                </a:solidFill>
              </a:rPr>
              <a:t>, </a:t>
            </a:r>
            <a:r>
              <a:rPr b="1" lang="en" sz="1200">
                <a:solidFill>
                  <a:srgbClr val="000000"/>
                </a:solidFill>
              </a:rPr>
              <a:t>GPS</a:t>
            </a:r>
            <a:r>
              <a:rPr lang="en" sz="1200">
                <a:solidFill>
                  <a:srgbClr val="000000"/>
                </a:solidFill>
              </a:rPr>
              <a:t>, and </a:t>
            </a:r>
            <a:r>
              <a:rPr b="1" lang="en" sz="1200">
                <a:solidFill>
                  <a:srgbClr val="000000"/>
                </a:solidFill>
              </a:rPr>
              <a:t>onboard computers</a:t>
            </a:r>
            <a:br>
              <a:rPr b="1" lang="en" sz="1200">
                <a:solidFill>
                  <a:srgbClr val="000000"/>
                </a:solidFill>
              </a:rPr>
            </a:br>
            <a:endParaRPr b="1" sz="1200">
              <a:solidFill>
                <a:srgbClr val="000000"/>
              </a:solidFill>
            </a:endParaRPr>
          </a:p>
          <a:p>
            <a:pPr indent="-311150" lvl="0" marL="457200" rtl="0" algn="l">
              <a:spcBef>
                <a:spcPts val="0"/>
              </a:spcBef>
              <a:spcAft>
                <a:spcPts val="0"/>
              </a:spcAft>
              <a:buClr>
                <a:srgbClr val="000000"/>
              </a:buClr>
              <a:buSzPts val="1300"/>
              <a:buFont typeface="Arial"/>
              <a:buChar char="●"/>
            </a:pPr>
            <a:r>
              <a:rPr lang="en" sz="1200">
                <a:solidFill>
                  <a:srgbClr val="000000"/>
                </a:solidFill>
              </a:rPr>
              <a:t>Capable of </a:t>
            </a:r>
            <a:r>
              <a:rPr b="1" lang="en" sz="1200">
                <a:solidFill>
                  <a:srgbClr val="000000"/>
                </a:solidFill>
              </a:rPr>
              <a:t>pre-programmed flights</a:t>
            </a:r>
            <a:r>
              <a:rPr lang="en" sz="1200">
                <a:solidFill>
                  <a:srgbClr val="000000"/>
                </a:solidFill>
              </a:rPr>
              <a:t>, </a:t>
            </a:r>
            <a:r>
              <a:rPr b="1" lang="en" sz="1200">
                <a:solidFill>
                  <a:srgbClr val="000000"/>
                </a:solidFill>
              </a:rPr>
              <a:t>obstacle avoidance</a:t>
            </a:r>
            <a:r>
              <a:rPr lang="en" sz="1200">
                <a:solidFill>
                  <a:srgbClr val="000000"/>
                </a:solidFill>
              </a:rPr>
              <a:t>, and </a:t>
            </a:r>
            <a:r>
              <a:rPr b="1" lang="en" sz="1200">
                <a:solidFill>
                  <a:srgbClr val="000000"/>
                </a:solidFill>
              </a:rPr>
              <a:t>task execution</a:t>
            </a:r>
            <a:endParaRPr sz="1300">
              <a:solidFill>
                <a:srgbClr val="000000"/>
              </a:solidFill>
            </a:endParaRPr>
          </a:p>
          <a:p>
            <a:pPr indent="0" lvl="0" marL="0" rtl="0" algn="l">
              <a:spcBef>
                <a:spcPts val="1200"/>
              </a:spcBef>
              <a:spcAft>
                <a:spcPts val="0"/>
              </a:spcAft>
              <a:buNone/>
            </a:pPr>
            <a:r>
              <a:rPr b="1" lang="en" sz="1400">
                <a:solidFill>
                  <a:srgbClr val="000000"/>
                </a:solidFill>
              </a:rPr>
              <a:t>Example: Drone Delivery System</a:t>
            </a:r>
            <a:endParaRPr b="1" sz="1400">
              <a:solidFill>
                <a:srgbClr val="000000"/>
              </a:solidFill>
            </a:endParaRPr>
          </a:p>
          <a:p>
            <a:pPr indent="-304800" lvl="0" marL="457200" rtl="0" algn="l">
              <a:spcBef>
                <a:spcPts val="1200"/>
              </a:spcBef>
              <a:spcAft>
                <a:spcPts val="0"/>
              </a:spcAft>
              <a:buClr>
                <a:srgbClr val="000000"/>
              </a:buClr>
              <a:buSzPts val="1200"/>
              <a:buFont typeface="Roboto"/>
              <a:buChar char="●"/>
            </a:pPr>
            <a:r>
              <a:rPr lang="en" sz="1200">
                <a:solidFill>
                  <a:srgbClr val="000000"/>
                </a:solidFill>
              </a:rPr>
              <a:t>The product is securely packed into a lightweight container compatible with the drone.</a:t>
            </a:r>
            <a:br>
              <a:rPr lang="en" sz="1200">
                <a:solidFill>
                  <a:srgbClr val="000000"/>
                </a:solidFill>
              </a:rPr>
            </a:br>
            <a:endParaRPr sz="1200">
              <a:solidFill>
                <a:srgbClr val="000000"/>
              </a:solidFill>
            </a:endParaRPr>
          </a:p>
          <a:p>
            <a:pPr indent="-304800" lvl="0" marL="457200" rtl="0" algn="l">
              <a:spcBef>
                <a:spcPts val="0"/>
              </a:spcBef>
              <a:spcAft>
                <a:spcPts val="0"/>
              </a:spcAft>
              <a:buClr>
                <a:srgbClr val="000000"/>
              </a:buClr>
              <a:buSzPts val="1200"/>
              <a:buFont typeface="Roboto"/>
              <a:buChar char="●"/>
            </a:pPr>
            <a:r>
              <a:rPr lang="en" sz="1200">
                <a:solidFill>
                  <a:srgbClr val="000000"/>
                </a:solidFill>
              </a:rPr>
              <a:t>The drone’s software calculates the optimal, GPS-guided route to the delivery destination.</a:t>
            </a:r>
            <a:br>
              <a:rPr lang="en" sz="1200">
                <a:solidFill>
                  <a:srgbClr val="000000"/>
                </a:solidFill>
              </a:rPr>
            </a:br>
            <a:endParaRPr sz="1200">
              <a:solidFill>
                <a:srgbClr val="000000"/>
              </a:solidFill>
            </a:endParaRPr>
          </a:p>
          <a:p>
            <a:pPr indent="-304800" lvl="0" marL="457200" rtl="0" algn="l">
              <a:spcBef>
                <a:spcPts val="0"/>
              </a:spcBef>
              <a:spcAft>
                <a:spcPts val="0"/>
              </a:spcAft>
              <a:buClr>
                <a:srgbClr val="000000"/>
              </a:buClr>
              <a:buSzPts val="1200"/>
              <a:buFont typeface="Roboto"/>
              <a:buChar char="●"/>
            </a:pPr>
            <a:r>
              <a:rPr lang="en" sz="1200">
                <a:solidFill>
                  <a:srgbClr val="000000"/>
                </a:solidFill>
              </a:rPr>
              <a:t>The drone takes off, navigates the route, avoids obstacles using sensors, and descends for delivery.</a:t>
            </a:r>
            <a:br>
              <a:rPr lang="en" sz="1200">
                <a:solidFill>
                  <a:srgbClr val="000000"/>
                </a:solidFill>
              </a:rPr>
            </a:br>
            <a:endParaRPr sz="1200">
              <a:solidFill>
                <a:srgbClr val="000000"/>
              </a:solidFill>
            </a:endParaRPr>
          </a:p>
          <a:p>
            <a:pPr indent="-304800" lvl="0" marL="457200" rtl="0" algn="l">
              <a:spcBef>
                <a:spcPts val="0"/>
              </a:spcBef>
              <a:spcAft>
                <a:spcPts val="0"/>
              </a:spcAft>
              <a:buClr>
                <a:srgbClr val="000000"/>
              </a:buClr>
              <a:buSzPts val="1200"/>
              <a:buFont typeface="Roboto"/>
              <a:buChar char="●"/>
            </a:pPr>
            <a:r>
              <a:rPr lang="en" sz="1200">
                <a:solidFill>
                  <a:srgbClr val="000000"/>
                </a:solidFill>
              </a:rPr>
              <a:t>The package is lowered or dropped at a designated spot; the drone then returns to base.</a:t>
            </a:r>
            <a:br>
              <a:rPr lang="en" sz="1200">
                <a:solidFill>
                  <a:srgbClr val="000000"/>
                </a:solidFill>
              </a:rPr>
            </a:br>
            <a:endParaRPr sz="1200">
              <a:solidFill>
                <a:srgbClr val="000000"/>
              </a:solidFill>
            </a:endParaRPr>
          </a:p>
          <a:p>
            <a:pPr indent="0" lvl="0" marL="0" rtl="0" algn="l">
              <a:spcBef>
                <a:spcPts val="1200"/>
              </a:spcBef>
              <a:spcAft>
                <a:spcPts val="1200"/>
              </a:spcAft>
              <a:buNone/>
            </a:pPr>
            <a:r>
              <a:t/>
            </a:r>
            <a:endParaRPr b="1"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Autonomous Drones</a:t>
            </a:r>
            <a:endParaRPr b="1" sz="2900"/>
          </a:p>
        </p:txBody>
      </p:sp>
      <p:pic>
        <p:nvPicPr>
          <p:cNvPr descr="Meet DJI’s first delivery drone - FlyCart 30&#10;&#10;Overcome traditional transport challenges and start a new era of dynamic aerial delivery with large payload capacity, long operation range, high reliability, and intelligent features. &#10;&#10;-------------------------------------------------------------------------&#10;Discover more, here: https://bit.ly/3vtpZIA&#10;-------------------------------------------------------------------------&#10;&#10;For more information, follow @DJIDelivery &#10;&#10;#DJIDelivery #DeliveryDrone #DJI" id="169" name="Google Shape;169;p31" title="Introducing DJI FlyCart 30 | DJI Delivery">
            <a:hlinkClick r:id="rId3"/>
          </p:cNvPr>
          <p:cNvPicPr preferRelativeResize="0"/>
          <p:nvPr/>
        </p:nvPicPr>
        <p:blipFill>
          <a:blip r:embed="rId4">
            <a:alphaModFix/>
          </a:blip>
          <a:stretch>
            <a:fillRect/>
          </a:stretch>
        </p:blipFill>
        <p:spPr>
          <a:xfrm>
            <a:off x="875300" y="1714500"/>
            <a:ext cx="3048000" cy="1714500"/>
          </a:xfrm>
          <a:prstGeom prst="rect">
            <a:avLst/>
          </a:prstGeom>
          <a:noFill/>
          <a:ln>
            <a:noFill/>
          </a:ln>
        </p:spPr>
      </p:pic>
      <p:pic>
        <p:nvPicPr>
          <p:cNvPr descr="Steve Willits shows us some recent autonomous drone work being done at the AirLab at CMU's Robotics Institute&#10;&#10;To learn more about the GoAERO Challenge read more here:&#10;https://www.ri.cmu.edu/cmus-airlab-advances-in-goaero-competition/&#10;&#10;To support this work in the GoAERO Challenge, get in touch with Steve:&#10;https://theairlab.org/team/stevenw/" id="170" name="Google Shape;170;p31" title="CMU's AirLab : Autonomous Drones : A Closer Look">
            <a:hlinkClick r:id="rId5"/>
          </p:cNvPr>
          <p:cNvPicPr preferRelativeResize="0"/>
          <p:nvPr/>
        </p:nvPicPr>
        <p:blipFill>
          <a:blip r:embed="rId6">
            <a:alphaModFix/>
          </a:blip>
          <a:stretch>
            <a:fillRect/>
          </a:stretch>
        </p:blipFill>
        <p:spPr>
          <a:xfrm>
            <a:off x="5011175" y="171450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2"/>
          <p:cNvSpPr txBox="1"/>
          <p:nvPr>
            <p:ph idx="1" type="body"/>
          </p:nvPr>
        </p:nvSpPr>
        <p:spPr>
          <a:xfrm>
            <a:off x="398250" y="1064300"/>
            <a:ext cx="37785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Benefits &amp; Usage</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Aerial Photography &amp; Videography</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Used in film, advertising, and documentaries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Follow set paths for high-quality, dynamic footage</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Agriculture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Crop monitoring, spraying, and health assessment</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Use of multispectral &amp; thermal sensors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Construction &amp; Infrastructure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Surveying sites and inspecting structures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Increases efficiency and safety</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b="1" sz="1100">
              <a:solidFill>
                <a:srgbClr val="000000"/>
              </a:solidFill>
              <a:latin typeface="Arial"/>
              <a:ea typeface="Arial"/>
              <a:cs typeface="Arial"/>
              <a:sym typeface="Arial"/>
            </a:endParaRPr>
          </a:p>
        </p:txBody>
      </p:sp>
      <p:sp>
        <p:nvSpPr>
          <p:cNvPr id="176" name="Google Shape;176;p32"/>
          <p:cNvSpPr txBox="1"/>
          <p:nvPr>
            <p:ph idx="1" type="body"/>
          </p:nvPr>
        </p:nvSpPr>
        <p:spPr>
          <a:xfrm>
            <a:off x="4658300" y="1064300"/>
            <a:ext cx="37785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Logistics &amp; Delivery</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Used in last-mile delivery (e.g., Amazon, UPS)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Ideal for remote or hard-to-reach areas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Search &amp; Rescue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Operate in dangerous terrains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Equipped with thermal cameras and imaging tech</a:t>
            </a:r>
            <a:endParaRPr b="1"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Environmental Monitoring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Survey wildlife, ecosystems, and deforestation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Collect large-scale environmental data</a:t>
            </a:r>
            <a:endParaRPr b="1" sz="1100">
              <a:solidFill>
                <a:srgbClr val="000000"/>
              </a:solidFill>
              <a:latin typeface="Arial"/>
              <a:ea typeface="Arial"/>
              <a:cs typeface="Arial"/>
              <a:sym typeface="Arial"/>
            </a:endParaRPr>
          </a:p>
          <a:p>
            <a:pPr indent="0" lvl="0" marL="0" rtl="0" algn="l">
              <a:spcBef>
                <a:spcPts val="1200"/>
              </a:spcBef>
              <a:spcAft>
                <a:spcPts val="1200"/>
              </a:spcAft>
              <a:buNone/>
            </a:pPr>
            <a:r>
              <a:t/>
            </a:r>
            <a:endParaRPr b="1" sz="1100">
              <a:solidFill>
                <a:srgbClr val="000000"/>
              </a:solidFill>
              <a:latin typeface="Arial"/>
              <a:ea typeface="Arial"/>
              <a:cs typeface="Arial"/>
              <a:sym typeface="Arial"/>
            </a:endParaRPr>
          </a:p>
        </p:txBody>
      </p:sp>
      <p:sp>
        <p:nvSpPr>
          <p:cNvPr id="177" name="Google Shape;177;p32"/>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Autonomous Drones</a:t>
            </a:r>
            <a:endParaRPr b="1" sz="2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3"/>
          <p:cNvSpPr txBox="1"/>
          <p:nvPr>
            <p:ph idx="1" type="body"/>
          </p:nvPr>
        </p:nvSpPr>
        <p:spPr>
          <a:xfrm>
            <a:off x="398250" y="1064300"/>
            <a:ext cx="41736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Benefits &amp; Usage</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Intelligence, Surveillance &amp; Reconnaissance (ISR)</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Real-time intel gathering and situational awareness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Long-duration, large-area operations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Target Acquisition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Identify and track threats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Support mission planning and targeting</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Battlefield Support</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Resupply missions, troop monitoring, and rescue ops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Works with manned and unmanned teams</a:t>
            </a:r>
            <a:endParaRPr b="1" sz="1100">
              <a:solidFill>
                <a:srgbClr val="000000"/>
              </a:solidFill>
              <a:latin typeface="Arial"/>
              <a:ea typeface="Arial"/>
              <a:cs typeface="Arial"/>
              <a:sym typeface="Arial"/>
            </a:endParaRPr>
          </a:p>
          <a:p>
            <a:pPr indent="0" lvl="0" marL="0" rtl="0" algn="l">
              <a:spcBef>
                <a:spcPts val="1200"/>
              </a:spcBef>
              <a:spcAft>
                <a:spcPts val="1200"/>
              </a:spcAft>
              <a:buNone/>
            </a:pPr>
            <a:r>
              <a:t/>
            </a:r>
            <a:endParaRPr b="1" sz="1100">
              <a:solidFill>
                <a:srgbClr val="000000"/>
              </a:solidFill>
              <a:latin typeface="Arial"/>
              <a:ea typeface="Arial"/>
              <a:cs typeface="Arial"/>
              <a:sym typeface="Arial"/>
            </a:endParaRPr>
          </a:p>
        </p:txBody>
      </p:sp>
      <p:sp>
        <p:nvSpPr>
          <p:cNvPr id="183" name="Google Shape;183;p33"/>
          <p:cNvSpPr txBox="1"/>
          <p:nvPr>
            <p:ph idx="1" type="body"/>
          </p:nvPr>
        </p:nvSpPr>
        <p:spPr>
          <a:xfrm>
            <a:off x="4658300" y="1064300"/>
            <a:ext cx="3778500" cy="3743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Anti-Submarine Warfare (ASW)</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Drones with sonar and underwater sensors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Swarm Warfare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Multiple drones operate in coordination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Ideal for </a:t>
            </a:r>
            <a:r>
              <a:rPr b="1" lang="en" sz="1100">
                <a:solidFill>
                  <a:srgbClr val="000000"/>
                </a:solidFill>
                <a:latin typeface="Arial"/>
                <a:ea typeface="Arial"/>
                <a:cs typeface="Arial"/>
                <a:sym typeface="Arial"/>
              </a:rPr>
              <a:t>attacks</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recon</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disruption</a:t>
            </a:r>
            <a:endParaRPr b="1" sz="1100">
              <a:solidFill>
                <a:srgbClr val="000000"/>
              </a:solidFill>
              <a:latin typeface="Arial"/>
              <a:ea typeface="Arial"/>
              <a:cs typeface="Arial"/>
              <a:sym typeface="Arial"/>
            </a:endParaRPr>
          </a:p>
          <a:p>
            <a:pPr indent="0" lvl="0" marL="0" rtl="0" algn="l">
              <a:spcBef>
                <a:spcPts val="1200"/>
              </a:spcBef>
              <a:spcAft>
                <a:spcPts val="1200"/>
              </a:spcAft>
              <a:buNone/>
            </a:pPr>
            <a:r>
              <a:t/>
            </a:r>
            <a:endParaRPr b="1" sz="1100">
              <a:solidFill>
                <a:srgbClr val="000000"/>
              </a:solidFill>
              <a:latin typeface="Arial"/>
              <a:ea typeface="Arial"/>
              <a:cs typeface="Arial"/>
              <a:sym typeface="Arial"/>
            </a:endParaRPr>
          </a:p>
        </p:txBody>
      </p:sp>
      <p:sp>
        <p:nvSpPr>
          <p:cNvPr id="184" name="Google Shape;184;p33"/>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Autonomous Drones</a:t>
            </a:r>
            <a:endParaRPr b="1" sz="29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9FBC"/>
            </a:gs>
            <a:gs pos="100000">
              <a:srgbClr val="E32E6B"/>
            </a:gs>
          </a:gsLst>
          <a:lin ang="5400012" scaled="0"/>
        </a:gradFill>
      </p:bgPr>
    </p:bg>
    <p:spTree>
      <p:nvGrpSpPr>
        <p:cNvPr id="188" name="Shape 188"/>
        <p:cNvGrpSpPr/>
        <p:nvPr/>
      </p:nvGrpSpPr>
      <p:grpSpPr>
        <a:xfrm>
          <a:off x="0" y="0"/>
          <a:ext cx="0" cy="0"/>
          <a:chOff x="0" y="0"/>
          <a:chExt cx="0" cy="0"/>
        </a:xfrm>
      </p:grpSpPr>
      <p:sp>
        <p:nvSpPr>
          <p:cNvPr id="189" name="Google Shape;189;p34"/>
          <p:cNvSpPr txBox="1"/>
          <p:nvPr>
            <p:ph type="title"/>
          </p:nvPr>
        </p:nvSpPr>
        <p:spPr>
          <a:xfrm>
            <a:off x="311700" y="1484875"/>
            <a:ext cx="8520600" cy="203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5600"/>
              <a:t>Thanks For Joining </a:t>
            </a:r>
            <a:endParaRPr b="1" sz="5600"/>
          </a:p>
          <a:p>
            <a:pPr indent="0" lvl="0" marL="0" rtl="0" algn="ctr">
              <a:spcBef>
                <a:spcPts val="0"/>
              </a:spcBef>
              <a:spcAft>
                <a:spcPts val="0"/>
              </a:spcAft>
              <a:buSzPts val="990"/>
              <a:buNone/>
            </a:pPr>
            <a:r>
              <a:rPr b="1" lang="en" sz="5600"/>
              <a:t>^_^</a:t>
            </a:r>
            <a:endParaRPr b="1" sz="56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