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embeddedFontLst>
    <p:embeddedFont>
      <p:font typeface="Roboto"/>
      <p:regular r:id="rId33"/>
      <p:bold r:id="rId34"/>
      <p:italic r:id="rId35"/>
      <p:boldItalic r:id="rId36"/>
    </p:embeddedFont>
    <p:embeddedFont>
      <p:font typeface="Lexend Light"/>
      <p:regular r:id="rId37"/>
      <p:bold r:id="rId38"/>
    </p:embeddedFont>
    <p:embeddedFont>
      <p:font typeface="Lexend"/>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xend-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oboto-italic.fntdata"/><Relationship Id="rId12" Type="http://schemas.openxmlformats.org/officeDocument/2006/relationships/slide" Target="slides/slide6.xml"/><Relationship Id="rId34" Type="http://schemas.openxmlformats.org/officeDocument/2006/relationships/font" Target="fonts/Roboto-bold.fntdata"/><Relationship Id="rId15" Type="http://schemas.openxmlformats.org/officeDocument/2006/relationships/slide" Target="slides/slide9.xml"/><Relationship Id="rId37" Type="http://schemas.openxmlformats.org/officeDocument/2006/relationships/font" Target="fonts/LexendLight-regular.fntdata"/><Relationship Id="rId14" Type="http://schemas.openxmlformats.org/officeDocument/2006/relationships/slide" Target="slides/slide8.xml"/><Relationship Id="rId36" Type="http://schemas.openxmlformats.org/officeDocument/2006/relationships/font" Target="fonts/Roboto-boldItalic.fntdata"/><Relationship Id="rId17" Type="http://schemas.openxmlformats.org/officeDocument/2006/relationships/slide" Target="slides/slide11.xml"/><Relationship Id="rId39" Type="http://schemas.openxmlformats.org/officeDocument/2006/relationships/font" Target="fonts/Lexend-regular.fntdata"/><Relationship Id="rId16" Type="http://schemas.openxmlformats.org/officeDocument/2006/relationships/slide" Target="slides/slide10.xml"/><Relationship Id="rId38" Type="http://schemas.openxmlformats.org/officeDocument/2006/relationships/font" Target="fonts/LexendLight-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beeab2838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beeab2838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beeab2838_2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beeab2838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beeab2838_2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beeab2838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beeab2838_2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beeab2838_2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4beeab283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4beeab283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beeab283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beeab283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beeab2838_2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beeab2838_2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eeab283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eeab283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beeab283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beeab283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beeab283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4beeab283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beeab283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beeab283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beeab283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beeab283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beeab283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beeab283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beeab2838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4beeab283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beeab283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4beeab283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beeab283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beeab283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beeab2838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4beeab2838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4beeab283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4beeab283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beeab2838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4beeab2838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4beeab2838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4beeab2838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beeab2838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beeab2838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4beeab2838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4beeab2838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beeab2838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4beeab283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beeab2838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beeab2838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4beeab2838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4beeab2838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4beeab2838_2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4beeab2838_2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14"/>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62" name="Google Shape;62;p14"/>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63" name="Google Shape;63;p1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4"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1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72" name="Google Shape;72;p1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grpSp>
        <p:nvGrpSpPr>
          <p:cNvPr id="74" name="Google Shape;74;p16"/>
          <p:cNvGrpSpPr/>
          <p:nvPr/>
        </p:nvGrpSpPr>
        <p:grpSpPr>
          <a:xfrm>
            <a:off x="0" y="3903669"/>
            <a:ext cx="9144000" cy="1239925"/>
            <a:chOff x="0" y="3903669"/>
            <a:chExt cx="9144000" cy="1239925"/>
          </a:xfrm>
        </p:grpSpPr>
        <p:sp>
          <p:nvSpPr>
            <p:cNvPr id="75" name="Google Shape;75;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 name="Google Shape;81;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2" name="Google Shape;82;p1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1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 name="Google Shape;85;p1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6" name="Google Shape;86;p1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1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 name="Google Shape;90;p1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1" name="Shape 91"/>
        <p:cNvGrpSpPr/>
        <p:nvPr/>
      </p:nvGrpSpPr>
      <p:grpSpPr>
        <a:xfrm>
          <a:off x="0" y="0"/>
          <a:ext cx="0" cy="0"/>
          <a:chOff x="0" y="0"/>
          <a:chExt cx="0" cy="0"/>
        </a:xfrm>
      </p:grpSpPr>
      <p:sp>
        <p:nvSpPr>
          <p:cNvPr id="92" name="Google Shape;92;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 name="Google Shape;93;p19"/>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4" name="Google Shape;94;p1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95" name="Shape 95"/>
        <p:cNvGrpSpPr/>
        <p:nvPr/>
      </p:nvGrpSpPr>
      <p:grpSpPr>
        <a:xfrm>
          <a:off x="0" y="0"/>
          <a:ext cx="0" cy="0"/>
          <a:chOff x="0" y="0"/>
          <a:chExt cx="0" cy="0"/>
        </a:xfrm>
      </p:grpSpPr>
      <p:grpSp>
        <p:nvGrpSpPr>
          <p:cNvPr id="96" name="Google Shape;96;p20"/>
          <p:cNvGrpSpPr/>
          <p:nvPr/>
        </p:nvGrpSpPr>
        <p:grpSpPr>
          <a:xfrm>
            <a:off x="6098378" y="5"/>
            <a:ext cx="3045625" cy="2030570"/>
            <a:chOff x="6098378" y="5"/>
            <a:chExt cx="3045625" cy="2030570"/>
          </a:xfrm>
        </p:grpSpPr>
        <p:sp>
          <p:nvSpPr>
            <p:cNvPr id="97" name="Google Shape;97;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2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3" name="Google Shape;103;p2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07" name="Google Shape;107;p21"/>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8" name="Google Shape;108;p21"/>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10" name="Google Shape;110;p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22"/>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13" name="Google Shape;113;p2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14" name="Shape 114"/>
        <p:cNvGrpSpPr/>
        <p:nvPr/>
      </p:nvGrpSpPr>
      <p:grpSpPr>
        <a:xfrm>
          <a:off x="0" y="0"/>
          <a:ext cx="0" cy="0"/>
          <a:chOff x="0" y="0"/>
          <a:chExt cx="0" cy="0"/>
        </a:xfrm>
      </p:grpSpPr>
      <p:grpSp>
        <p:nvGrpSpPr>
          <p:cNvPr id="115" name="Google Shape;115;p23"/>
          <p:cNvGrpSpPr/>
          <p:nvPr/>
        </p:nvGrpSpPr>
        <p:grpSpPr>
          <a:xfrm>
            <a:off x="6098378" y="5"/>
            <a:ext cx="3045625" cy="2030570"/>
            <a:chOff x="6098378" y="5"/>
            <a:chExt cx="3045625" cy="2030570"/>
          </a:xfrm>
        </p:grpSpPr>
        <p:sp>
          <p:nvSpPr>
            <p:cNvPr id="116" name="Google Shape;116;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122" name="Google Shape;122;p23"/>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123" name="Google Shape;123;p2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p2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52" name="Google Shape;52;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53" name="Google Shape;53;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hyperlink" Target="http://www.youtube.com/watch?v=sj1t3msy8dc"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hyperlink" Target="http://www.youtube.com/watch?v=81uyYKPpWww"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hyperlink" Target="http://www.youtube.com/watch?v=Q5-1ntOxHGg" TargetMode="External"/><Relationship Id="rId4" Type="http://schemas.openxmlformats.org/officeDocument/2006/relationships/image" Target="../media/image5.jpg"/><Relationship Id="rId5" Type="http://schemas.openxmlformats.org/officeDocument/2006/relationships/hyperlink" Target="http://www.youtube.com/watch?v=tByMSrdkdRI" TargetMode="External"/><Relationship Id="rId6"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hyperlink" Target="http://www.youtube.com/watch?v=J_OBgXalGFU" TargetMode="External"/><Relationship Id="rId4" Type="http://schemas.openxmlformats.org/officeDocument/2006/relationships/image" Target="../media/image2.jpg"/><Relationship Id="rId5" Type="http://schemas.openxmlformats.org/officeDocument/2006/relationships/hyperlink" Target="http://www.youtube.com/watch?v=loR7lp7yfwM" TargetMode="External"/><Relationship Id="rId6"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129" name="Shape 129"/>
        <p:cNvGrpSpPr/>
        <p:nvPr/>
      </p:nvGrpSpPr>
      <p:grpSpPr>
        <a:xfrm>
          <a:off x="0" y="0"/>
          <a:ext cx="0" cy="0"/>
          <a:chOff x="0" y="0"/>
          <a:chExt cx="0" cy="0"/>
        </a:xfrm>
      </p:grpSpPr>
      <p:sp>
        <p:nvSpPr>
          <p:cNvPr id="130" name="Google Shape;130;p25"/>
          <p:cNvSpPr txBox="1"/>
          <p:nvPr/>
        </p:nvSpPr>
        <p:spPr>
          <a:xfrm>
            <a:off x="1401575" y="1064275"/>
            <a:ext cx="5271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200">
              <a:solidFill>
                <a:schemeClr val="dk1"/>
              </a:solidFill>
              <a:latin typeface="Lexend Light"/>
              <a:ea typeface="Lexend Light"/>
              <a:cs typeface="Lexend Light"/>
              <a:sym typeface="Lexend Light"/>
            </a:endParaRPr>
          </a:p>
        </p:txBody>
      </p:sp>
      <p:sp>
        <p:nvSpPr>
          <p:cNvPr id="131" name="Google Shape;131;p25"/>
          <p:cNvSpPr txBox="1"/>
          <p:nvPr>
            <p:ph type="ctrTitle"/>
          </p:nvPr>
        </p:nvSpPr>
        <p:spPr>
          <a:xfrm>
            <a:off x="631700" y="1311400"/>
            <a:ext cx="8222100" cy="159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4380"/>
              <a:t>Chapter 1: </a:t>
            </a:r>
            <a:endParaRPr b="1" sz="4380"/>
          </a:p>
          <a:p>
            <a:pPr indent="0" lvl="0" marL="0" rtl="0" algn="l">
              <a:spcBef>
                <a:spcPts val="0"/>
              </a:spcBef>
              <a:spcAft>
                <a:spcPts val="0"/>
              </a:spcAft>
              <a:buSzPts val="990"/>
              <a:buNone/>
            </a:pPr>
            <a:r>
              <a:rPr b="1" lang="en" sz="4380"/>
              <a:t>New Age Robotic System</a:t>
            </a:r>
            <a:endParaRPr b="1" sz="4380"/>
          </a:p>
        </p:txBody>
      </p:sp>
      <p:sp>
        <p:nvSpPr>
          <p:cNvPr id="132" name="Google Shape;132;p25"/>
          <p:cNvSpPr txBox="1"/>
          <p:nvPr>
            <p:ph idx="1" type="subTitle"/>
          </p:nvPr>
        </p:nvSpPr>
        <p:spPr>
          <a:xfrm>
            <a:off x="631700" y="3008825"/>
            <a:ext cx="3045300" cy="831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523"/>
              <a:buNone/>
            </a:pPr>
            <a:r>
              <a:rPr b="1" lang="en" sz="4700">
                <a:solidFill>
                  <a:srgbClr val="C9DAF8"/>
                </a:solidFill>
                <a:latin typeface="Lexend"/>
                <a:ea typeface="Lexend"/>
                <a:cs typeface="Lexend"/>
                <a:sym typeface="Lexend"/>
              </a:rPr>
              <a:t>Part - 2</a:t>
            </a:r>
            <a:endParaRPr b="1" sz="4700">
              <a:solidFill>
                <a:srgbClr val="C9DAF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Robots</a:t>
            </a:r>
            <a:endParaRPr b="1" sz="2900"/>
          </a:p>
        </p:txBody>
      </p:sp>
      <p:sp>
        <p:nvSpPr>
          <p:cNvPr id="138" name="Google Shape;138;p26"/>
          <p:cNvSpPr txBox="1"/>
          <p:nvPr>
            <p:ph idx="1" type="body"/>
          </p:nvPr>
        </p:nvSpPr>
        <p:spPr>
          <a:xfrm>
            <a:off x="366625" y="1137500"/>
            <a:ext cx="7908000" cy="32307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These robots are used to perform task in assisting a person to do household level tasks.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Assistant robots are also called Service or Personal Robots.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Voice Control or Remote Control is mostly used for these robots.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Amazon Astro</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is a robot developed by Amazon for household purpose.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Identifies, transports items, responds to questions and interacts using display.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works more like a movable voice assisted Alexa.</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1200"/>
              </a:spcAft>
              <a:buNone/>
            </a:pPr>
            <a:r>
              <a:t/>
            </a:r>
            <a:endParaRPr b="1" sz="1200"/>
          </a:p>
        </p:txBody>
      </p:sp>
      <p:pic>
        <p:nvPicPr>
          <p:cNvPr id="139" name="Google Shape;139;p26"/>
          <p:cNvPicPr preferRelativeResize="0"/>
          <p:nvPr/>
        </p:nvPicPr>
        <p:blipFill rotWithShape="1">
          <a:blip r:embed="rId3">
            <a:alphaModFix/>
          </a:blip>
          <a:srcRect b="8994" l="31069" r="30359" t="11828"/>
          <a:stretch/>
        </p:blipFill>
        <p:spPr>
          <a:xfrm flipH="1">
            <a:off x="7153750" y="2129100"/>
            <a:ext cx="1433825" cy="1632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a:t>
            </a:r>
            <a:r>
              <a:rPr b="1" lang="en" sz="2900"/>
              <a:t>Robots</a:t>
            </a:r>
            <a:endParaRPr b="1" sz="2900"/>
          </a:p>
        </p:txBody>
      </p:sp>
      <p:pic>
        <p:nvPicPr>
          <p:cNvPr descr="Keep home closer with Astro, the household robot for home monitoring, with Alexa. #MeetAstro&#10;&#10;To learn more and request an invitation, please visit: https://www.amazon.com/astro&#10;For Astro support and FAQ, please visit: https://www.amazon.com/astroprivacy" id="145" name="Google Shape;145;p27" title="Introducing Amazon Astro – Household Robot for Home Monitoring, with Alexa">
            <a:hlinkClick r:id="rId3"/>
          </p:cNvPr>
          <p:cNvPicPr preferRelativeResize="0"/>
          <p:nvPr/>
        </p:nvPicPr>
        <p:blipFill>
          <a:blip r:embed="rId4">
            <a:alphaModFix/>
          </a:blip>
          <a:stretch>
            <a:fillRect/>
          </a:stretch>
        </p:blipFill>
        <p:spPr>
          <a:xfrm>
            <a:off x="1292238" y="1017800"/>
            <a:ext cx="6559525" cy="3689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a:t>
            </a:r>
            <a:r>
              <a:rPr b="1" lang="en" sz="2900"/>
              <a:t>Robots</a:t>
            </a:r>
            <a:endParaRPr b="1" sz="2900"/>
          </a:p>
        </p:txBody>
      </p:sp>
      <p:sp>
        <p:nvSpPr>
          <p:cNvPr id="151" name="Google Shape;151;p28"/>
          <p:cNvSpPr txBox="1"/>
          <p:nvPr>
            <p:ph idx="1" type="body"/>
          </p:nvPr>
        </p:nvSpPr>
        <p:spPr>
          <a:xfrm>
            <a:off x="315900" y="75105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700">
                <a:solidFill>
                  <a:srgbClr val="000000"/>
                </a:solidFill>
                <a:latin typeface="Arial"/>
                <a:ea typeface="Arial"/>
                <a:cs typeface="Arial"/>
                <a:sym typeface="Arial"/>
              </a:rPr>
              <a:t>Features and Capabilities</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Voice Recognition &amp; Natural Language Processing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Equipped with advanced speech recognition and AI-driven language understanding.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 users to interact naturally using spoken language, making communication seamless and intuitive.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Mobility &amp; Autonomous Navigation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Uses sensors, cameras, and mapping technology to move safely around the home.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Capable of avoiding obstacles, navigating complex layouts, and reaching destinations without assistance.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Task Assistance for Daily Activities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Designed to support everyday household activities efficiently.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Housekeeping Tasks:</a:t>
            </a:r>
            <a:r>
              <a:rPr lang="en" sz="1100">
                <a:solidFill>
                  <a:srgbClr val="000000"/>
                </a:solidFill>
                <a:latin typeface="Arial"/>
                <a:ea typeface="Arial"/>
                <a:cs typeface="Arial"/>
                <a:sym typeface="Arial"/>
              </a:rPr>
              <a:t> Vacuums, mops, and sweeps floors to maintain a clean living space.</a:t>
            </a:r>
            <a:endParaRPr b="1" sz="120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Robots</a:t>
            </a:r>
            <a:endParaRPr b="1" sz="2900"/>
          </a:p>
        </p:txBody>
      </p:sp>
      <p:sp>
        <p:nvSpPr>
          <p:cNvPr id="157" name="Google Shape;157;p29"/>
          <p:cNvSpPr txBox="1"/>
          <p:nvPr>
            <p:ph idx="1" type="body"/>
          </p:nvPr>
        </p:nvSpPr>
        <p:spPr>
          <a:xfrm>
            <a:off x="315900" y="75105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700">
                <a:solidFill>
                  <a:srgbClr val="000000"/>
                </a:solidFill>
                <a:latin typeface="Arial"/>
                <a:ea typeface="Arial"/>
                <a:cs typeface="Arial"/>
                <a:sym typeface="Arial"/>
              </a:rPr>
              <a:t>Features and Capabilities</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H</a:t>
            </a:r>
            <a:r>
              <a:rPr b="1" lang="en" sz="1100">
                <a:solidFill>
                  <a:srgbClr val="000000"/>
                </a:solidFill>
                <a:latin typeface="Arial"/>
                <a:ea typeface="Arial"/>
                <a:cs typeface="Arial"/>
                <a:sym typeface="Arial"/>
              </a:rPr>
              <a:t>ome Security Monitoring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Acts as an indoor security system with built-in cameras and motion detectors.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Alerts homeowners to suspicious activity, intrusions, or potential hazards like fire or gas leaks.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Smart Home Integration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Connects and controls devices such as smart lights, thermostats, speakers, and TVs.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Allows voice-controlled adjustments for comfort, energy efficiency, and convenience.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Personalized Reminders &amp; Scheduling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Remembers and announces medication times, appointments, and important events.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Customizable alerts tailored to individual needs or routines.</a:t>
            </a:r>
            <a:endParaRPr sz="1100">
              <a:solidFill>
                <a:srgbClr val="000000"/>
              </a:solidFill>
              <a:latin typeface="Arial"/>
              <a:ea typeface="Arial"/>
              <a:cs typeface="Arial"/>
              <a:sym typeface="Arial"/>
            </a:endParaRPr>
          </a:p>
          <a:p>
            <a:pPr indent="0" lvl="0" marL="457200" rtl="0" algn="l">
              <a:spcBef>
                <a:spcPts val="1200"/>
              </a:spcBef>
              <a:spcAft>
                <a:spcPts val="1200"/>
              </a:spcAft>
              <a:buNone/>
            </a:pPr>
            <a:r>
              <a:t/>
            </a:r>
            <a:endParaRPr b="1" sz="110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Robots</a:t>
            </a:r>
            <a:endParaRPr b="1" sz="2900"/>
          </a:p>
        </p:txBody>
      </p:sp>
      <p:sp>
        <p:nvSpPr>
          <p:cNvPr id="163" name="Google Shape;163;p30"/>
          <p:cNvSpPr txBox="1"/>
          <p:nvPr>
            <p:ph idx="1" type="body"/>
          </p:nvPr>
        </p:nvSpPr>
        <p:spPr>
          <a:xfrm>
            <a:off x="315900" y="75105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700">
                <a:solidFill>
                  <a:srgbClr val="000000"/>
                </a:solidFill>
                <a:latin typeface="Arial"/>
                <a:ea typeface="Arial"/>
                <a:cs typeface="Arial"/>
                <a:sym typeface="Arial"/>
              </a:rPr>
              <a:t>Features and Capabilities</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Information Access &amp; Entertainment Hub</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Provides real-time information like weather updates, news, and answers to questions.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Offers entertainment through music playback, storytelling, jokes, and engaging conversation to reduce loneliness.</a:t>
            </a:r>
            <a:endParaRPr sz="1100">
              <a:solidFill>
                <a:srgbClr val="000000"/>
              </a:solidFill>
              <a:latin typeface="Arial"/>
              <a:ea typeface="Arial"/>
              <a:cs typeface="Arial"/>
              <a:sym typeface="Arial"/>
            </a:endParaRPr>
          </a:p>
          <a:p>
            <a:pPr indent="0" lvl="0" marL="457200" rtl="0" algn="l">
              <a:spcBef>
                <a:spcPts val="1200"/>
              </a:spcBef>
              <a:spcAft>
                <a:spcPts val="0"/>
              </a:spcAft>
              <a:buNone/>
            </a:pPr>
            <a:r>
              <a:t/>
            </a:r>
            <a:endParaRPr b="1" sz="1100">
              <a:solidFill>
                <a:srgbClr val="000000"/>
              </a:solidFill>
              <a:latin typeface="Arial"/>
              <a:ea typeface="Arial"/>
              <a:cs typeface="Arial"/>
              <a:sym typeface="Arial"/>
            </a:endParaRPr>
          </a:p>
          <a:p>
            <a:pPr indent="0" lvl="0" marL="457200" rtl="0" algn="l">
              <a:spcBef>
                <a:spcPts val="1200"/>
              </a:spcBef>
              <a:spcAft>
                <a:spcPts val="1200"/>
              </a:spcAft>
              <a:buNone/>
            </a:pPr>
            <a:r>
              <a:t/>
            </a:r>
            <a:endParaRPr b="1" sz="11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Assistant </a:t>
            </a:r>
            <a:r>
              <a:rPr b="1" lang="en" sz="2900"/>
              <a:t>Robots</a:t>
            </a:r>
            <a:endParaRPr b="1" sz="2900"/>
          </a:p>
        </p:txBody>
      </p:sp>
      <p:sp>
        <p:nvSpPr>
          <p:cNvPr id="169" name="Google Shape;169;p31"/>
          <p:cNvSpPr txBox="1"/>
          <p:nvPr>
            <p:ph idx="1" type="body"/>
          </p:nvPr>
        </p:nvSpPr>
        <p:spPr>
          <a:xfrm>
            <a:off x="398250" y="1064300"/>
            <a:ext cx="8347500" cy="319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Benefits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Promoting Independent Living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Ideal for elderly individuals or those with disabilities.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daily routines, enhances home safety, and reduces dependence on caregivers or family members.</a:t>
            </a:r>
            <a:endParaRPr b="1" sz="13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Time and Effort Saving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Automates repetitive household tasks such as cleaning, organizing, and basic meal prep.</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Frees up valuable time, allowing users to focus on personal goals, hobbies, or relaxation.</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Companionship and Emotional Support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Offers interactive conversation and entertainment, helping to reduce feelings of loneliness.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Provides a friendly presence, especially important for socially isolated users or those in single-person households.</a:t>
            </a:r>
            <a:endParaRPr sz="1300">
              <a:solidFill>
                <a:srgbClr val="000000"/>
              </a:solidFill>
              <a:latin typeface="Comic Sans MS"/>
              <a:ea typeface="Comic Sans MS"/>
              <a:cs typeface="Comic Sans MS"/>
              <a:sym typeface="Comic Sans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
        <p:nvSpPr>
          <p:cNvPr id="175" name="Google Shape;175;p32"/>
          <p:cNvSpPr txBox="1"/>
          <p:nvPr>
            <p:ph idx="1" type="body"/>
          </p:nvPr>
        </p:nvSpPr>
        <p:spPr>
          <a:xfrm>
            <a:off x="366625" y="1137500"/>
            <a:ext cx="7908000" cy="32307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technology primarily </a:t>
            </a:r>
            <a:r>
              <a:rPr lang="en" sz="1200">
                <a:solidFill>
                  <a:srgbClr val="000000"/>
                </a:solidFill>
                <a:latin typeface="Arial"/>
                <a:ea typeface="Arial"/>
                <a:cs typeface="Arial"/>
                <a:sym typeface="Arial"/>
              </a:rPr>
              <a:t>focus on automation of homes at the will of owner.</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Smart homes are equipped with advanced sensors, cameras, and offline/online </a:t>
            </a:r>
            <a:r>
              <a:rPr lang="en" sz="1200">
                <a:solidFill>
                  <a:srgbClr val="000000"/>
                </a:solidFill>
                <a:latin typeface="Arial"/>
                <a:ea typeface="Arial"/>
                <a:cs typeface="Arial"/>
                <a:sym typeface="Arial"/>
              </a:rPr>
              <a:t>connectivity</a:t>
            </a:r>
            <a:r>
              <a:rPr lang="en" sz="1200">
                <a:solidFill>
                  <a:srgbClr val="000000"/>
                </a:solidFill>
                <a:latin typeface="Arial"/>
                <a:ea typeface="Arial"/>
                <a:cs typeface="Arial"/>
                <a:sym typeface="Arial"/>
              </a:rPr>
              <a:t> modules.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The main </a:t>
            </a:r>
            <a:r>
              <a:rPr lang="en" sz="1200">
                <a:solidFill>
                  <a:srgbClr val="000000"/>
                </a:solidFill>
                <a:latin typeface="Arial"/>
                <a:ea typeface="Arial"/>
                <a:cs typeface="Arial"/>
                <a:sym typeface="Arial"/>
              </a:rPr>
              <a:t>features</a:t>
            </a:r>
            <a:r>
              <a:rPr lang="en" sz="1200">
                <a:solidFill>
                  <a:srgbClr val="000000"/>
                </a:solidFill>
                <a:latin typeface="Arial"/>
                <a:ea typeface="Arial"/>
                <a:cs typeface="Arial"/>
                <a:sym typeface="Arial"/>
              </a:rPr>
              <a:t> of </a:t>
            </a:r>
            <a:r>
              <a:rPr lang="en" sz="1200">
                <a:solidFill>
                  <a:srgbClr val="000000"/>
                </a:solidFill>
                <a:latin typeface="Arial"/>
                <a:ea typeface="Arial"/>
                <a:cs typeface="Arial"/>
                <a:sym typeface="Arial"/>
              </a:rPr>
              <a:t>these homes is to provide security, control and assistance to the people.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Google Smart Home</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This technology by Google </a:t>
            </a:r>
            <a:r>
              <a:rPr lang="en" sz="1200">
                <a:solidFill>
                  <a:srgbClr val="000000"/>
                </a:solidFill>
                <a:latin typeface="Arial"/>
                <a:ea typeface="Arial"/>
                <a:cs typeface="Arial"/>
                <a:sym typeface="Arial"/>
              </a:rPr>
              <a:t>integrates its voice assistance with different devices with home.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Google Smart Home was </a:t>
            </a:r>
            <a:r>
              <a:rPr lang="en" sz="1200">
                <a:solidFill>
                  <a:srgbClr val="000000"/>
                </a:solidFill>
                <a:latin typeface="Arial"/>
                <a:ea typeface="Arial"/>
                <a:cs typeface="Arial"/>
                <a:sym typeface="Arial"/>
              </a:rPr>
              <a:t>primarily developed for people with disabilities.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has number of smart devices that are connected via smartphone and voice assistance.</a:t>
            </a:r>
            <a:endParaRPr b="1"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3"/>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pic>
        <p:nvPicPr>
          <p:cNvPr descr="Watch to learn how to control your smart home with the Google Assistant. Learn more about how the Google Assistant can help people with disabilities get things done and gain more independence around the house → https://goo.gle/2LMsQ8n &#10;&#10;For more, check out our series of videos designed to help the disability community get the most out of their Google Assistant and compatible smart home devices  https://goo.gle/2EnzBr9" id="181" name="Google Shape;181;p33" title="Control your smart home with the Google Assistant">
            <a:hlinkClick r:id="rId3"/>
          </p:cNvPr>
          <p:cNvPicPr preferRelativeResize="0"/>
          <p:nvPr/>
        </p:nvPicPr>
        <p:blipFill>
          <a:blip r:embed="rId4">
            <a:alphaModFix/>
          </a:blip>
          <a:stretch>
            <a:fillRect/>
          </a:stretch>
        </p:blipFill>
        <p:spPr>
          <a:xfrm>
            <a:off x="1214000" y="1017800"/>
            <a:ext cx="6715975" cy="377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
        <p:nvSpPr>
          <p:cNvPr id="187" name="Google Shape;187;p34"/>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Features and Capabilities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Connectivity and Control</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Uses Wi-Fi, Bluetooth, or other wireless protocols to link devices.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Control systems via smartphones, tablets, or voice commands.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Manage lighting, HVAC, security, and entertainment systems remotely.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Home Automation</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Automates tasks using schedules, triggers, or sensors.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Lights adjust based on time or motion; thermostats adapt to routines.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Appliances operate during optimal energy hours for cost efficiency.</a:t>
            </a:r>
            <a:endParaRPr b="1" sz="120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5"/>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
        <p:nvSpPr>
          <p:cNvPr id="193" name="Google Shape;193;p35"/>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Features and Capabilities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Energy Efficiency</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Smart thermostats learn patterns for optimized heating/cooling.</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Automated lights and smart plugs reduce unnecessary energy use.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Helps cut electricity waste and lower utility costs.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Enhanced Security</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Remote access to cameras, locks, alarms via mobile apps.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Real-time alerts for intrusions or unusual activity.</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Integration with motion sensors, smart doorbells, and window sensors.</a:t>
            </a:r>
            <a:endParaRPr b="1" sz="130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6"/>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700">
                <a:solidFill>
                  <a:srgbClr val="000000"/>
                </a:solidFill>
                <a:latin typeface="Arial"/>
                <a:ea typeface="Arial"/>
                <a:cs typeface="Arial"/>
                <a:sym typeface="Arial"/>
              </a:rPr>
              <a:t>Features and Capabilities</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Convenience and Comfort</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Hands-free control through voice assistants like Alexa or Google Assistant.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Quick access to lighting, temperature, and entertainment systems.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Simplifies daily routines for increased comfort.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Home Monitoring and Safety</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Real-time alerts from smart smoke, gas, and water leak detectors.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Video doorbells and surveillance cameras improve awareness and prevention.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Keeps homeowners informed and safe—at home or on the go.</a:t>
            </a:r>
            <a:endParaRPr b="1" sz="1100">
              <a:solidFill>
                <a:srgbClr val="000000"/>
              </a:solidFill>
              <a:latin typeface="Arial"/>
              <a:ea typeface="Arial"/>
              <a:cs typeface="Arial"/>
              <a:sym typeface="Arial"/>
            </a:endParaRPr>
          </a:p>
          <a:p>
            <a:pPr indent="0" lvl="0" marL="457200" rtl="0" algn="l">
              <a:spcBef>
                <a:spcPts val="1200"/>
              </a:spcBef>
              <a:spcAft>
                <a:spcPts val="0"/>
              </a:spcAft>
              <a:buNone/>
            </a:pPr>
            <a:r>
              <a:t/>
            </a:r>
            <a:endParaRPr b="1" sz="1100">
              <a:solidFill>
                <a:srgbClr val="000000"/>
              </a:solidFill>
              <a:latin typeface="Arial"/>
              <a:ea typeface="Arial"/>
              <a:cs typeface="Arial"/>
              <a:sym typeface="Arial"/>
            </a:endParaRPr>
          </a:p>
          <a:p>
            <a:pPr indent="0" lvl="0" marL="45720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199" name="Google Shape;199;p36"/>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txBox="1"/>
          <p:nvPr>
            <p:ph idx="1" type="body"/>
          </p:nvPr>
        </p:nvSpPr>
        <p:spPr>
          <a:xfrm>
            <a:off x="315900" y="75105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700">
                <a:solidFill>
                  <a:srgbClr val="000000"/>
                </a:solidFill>
                <a:latin typeface="Arial"/>
                <a:ea typeface="Arial"/>
                <a:cs typeface="Arial"/>
                <a:sym typeface="Arial"/>
              </a:rPr>
              <a:t>Features and Capabilities</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Integration and Compatibility</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protocols like Zigbee, Z-Wave, and Matter for seamless device communication.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Devices from different brands can work together smoothly.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Builds a reliable and scalable smart ecosystem over time.</a:t>
            </a:r>
            <a:br>
              <a:rPr lang="en" sz="1100">
                <a:solidFill>
                  <a:srgbClr val="000000"/>
                </a:solidFill>
                <a:latin typeface="Arial"/>
                <a:ea typeface="Arial"/>
                <a:cs typeface="Arial"/>
                <a:sym typeface="Arial"/>
              </a:rPr>
            </a:br>
            <a:endParaRPr b="1" sz="1100">
              <a:solidFill>
                <a:srgbClr val="000000"/>
              </a:solidFill>
              <a:latin typeface="Arial"/>
              <a:ea typeface="Arial"/>
              <a:cs typeface="Arial"/>
              <a:sym typeface="Arial"/>
            </a:endParaRPr>
          </a:p>
        </p:txBody>
      </p:sp>
      <p:sp>
        <p:nvSpPr>
          <p:cNvPr id="205" name="Google Shape;205;p37"/>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8"/>
          <p:cNvSpPr txBox="1"/>
          <p:nvPr>
            <p:ph idx="1" type="body"/>
          </p:nvPr>
        </p:nvSpPr>
        <p:spPr>
          <a:xfrm>
            <a:off x="398250" y="1472800"/>
            <a:ext cx="8347500" cy="3194100"/>
          </a:xfrm>
          <a:prstGeom prst="rect">
            <a:avLst/>
          </a:prstGeom>
        </p:spPr>
        <p:txBody>
          <a:bodyPr anchorCtr="0" anchor="t" bIns="91425" lIns="91425" spcFirstLastPara="1" rIns="91425" wrap="square" tIns="91425">
            <a:noAutofit/>
          </a:bodyPr>
          <a:lstStyle/>
          <a:p>
            <a:pPr indent="-311150" lvl="0" marL="457200" rtl="0" algn="l">
              <a:spcBef>
                <a:spcPts val="120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Energy Savings</a:t>
            </a:r>
            <a:r>
              <a:rPr lang="en" sz="1300">
                <a:solidFill>
                  <a:srgbClr val="000000"/>
                </a:solidFill>
                <a:latin typeface="Arial"/>
                <a:ea typeface="Arial"/>
                <a:cs typeface="Arial"/>
                <a:sym typeface="Arial"/>
              </a:rPr>
              <a:t> through smart resource management</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Better Security</a:t>
            </a:r>
            <a:r>
              <a:rPr lang="en" sz="1300">
                <a:solidFill>
                  <a:srgbClr val="000000"/>
                </a:solidFill>
                <a:latin typeface="Arial"/>
                <a:ea typeface="Arial"/>
                <a:cs typeface="Arial"/>
                <a:sym typeface="Arial"/>
              </a:rPr>
              <a:t> with real-time alerts and remote access</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Convenience</a:t>
            </a:r>
            <a:r>
              <a:rPr lang="en" sz="1300">
                <a:solidFill>
                  <a:srgbClr val="000000"/>
                </a:solidFill>
                <a:latin typeface="Arial"/>
                <a:ea typeface="Arial"/>
                <a:cs typeface="Arial"/>
                <a:sym typeface="Arial"/>
              </a:rPr>
              <a:t> via automation and remote control</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Comfort</a:t>
            </a:r>
            <a:r>
              <a:rPr lang="en" sz="1300">
                <a:solidFill>
                  <a:srgbClr val="000000"/>
                </a:solidFill>
                <a:latin typeface="Arial"/>
                <a:ea typeface="Arial"/>
                <a:cs typeface="Arial"/>
                <a:sym typeface="Arial"/>
              </a:rPr>
              <a:t> with personalized settings</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Peace of Mind</a:t>
            </a:r>
            <a:r>
              <a:rPr lang="en" sz="1300">
                <a:solidFill>
                  <a:srgbClr val="000000"/>
                </a:solidFill>
                <a:latin typeface="Arial"/>
                <a:ea typeface="Arial"/>
                <a:cs typeface="Arial"/>
                <a:sym typeface="Arial"/>
              </a:rPr>
              <a:t> from instant notifications</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Health Support</a:t>
            </a:r>
            <a:r>
              <a:rPr lang="en" sz="1300">
                <a:solidFill>
                  <a:srgbClr val="000000"/>
                </a:solidFill>
                <a:latin typeface="Arial"/>
                <a:ea typeface="Arial"/>
                <a:cs typeface="Arial"/>
                <a:sym typeface="Arial"/>
              </a:rPr>
              <a:t> through smart monitoring</a:t>
            </a:r>
            <a:br>
              <a:rPr lang="en"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 </a:t>
            </a:r>
            <a:r>
              <a:rPr b="1" lang="en" sz="1300">
                <a:solidFill>
                  <a:srgbClr val="000000"/>
                </a:solidFill>
                <a:latin typeface="Arial"/>
                <a:ea typeface="Arial"/>
                <a:cs typeface="Arial"/>
                <a:sym typeface="Arial"/>
              </a:rPr>
              <a:t>Voice Control</a:t>
            </a:r>
            <a:r>
              <a:rPr lang="en" sz="1300">
                <a:solidFill>
                  <a:srgbClr val="000000"/>
                </a:solidFill>
                <a:latin typeface="Arial"/>
                <a:ea typeface="Arial"/>
                <a:cs typeface="Arial"/>
                <a:sym typeface="Arial"/>
              </a:rPr>
              <a:t> for hands-free operation</a:t>
            </a:r>
            <a:endParaRPr b="1" sz="2100">
              <a:solidFill>
                <a:srgbClr val="000000"/>
              </a:solidFill>
              <a:latin typeface="Arial"/>
              <a:ea typeface="Arial"/>
              <a:cs typeface="Arial"/>
              <a:sym typeface="Arial"/>
            </a:endParaRPr>
          </a:p>
        </p:txBody>
      </p:sp>
      <p:sp>
        <p:nvSpPr>
          <p:cNvPr id="211" name="Google Shape;211;p38"/>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Homes</a:t>
            </a:r>
            <a:endParaRPr b="1" sz="2900"/>
          </a:p>
        </p:txBody>
      </p:sp>
      <p:sp>
        <p:nvSpPr>
          <p:cNvPr id="212" name="Google Shape;212;p38"/>
          <p:cNvSpPr txBox="1"/>
          <p:nvPr>
            <p:ph idx="1" type="body"/>
          </p:nvPr>
        </p:nvSpPr>
        <p:spPr>
          <a:xfrm>
            <a:off x="398250" y="805875"/>
            <a:ext cx="2003700" cy="447000"/>
          </a:xfrm>
          <a:prstGeom prst="rect">
            <a:avLst/>
          </a:prstGeom>
        </p:spPr>
        <p:txBody>
          <a:bodyPr anchorCtr="0" anchor="t" bIns="91425" lIns="91425" spcFirstLastPara="1" rIns="91425" wrap="square" tIns="91425">
            <a:noAutofit/>
          </a:bodyPr>
          <a:lstStyle/>
          <a:p>
            <a:pPr indent="0" lvl="0" marL="0" rtl="0" algn="l">
              <a:spcBef>
                <a:spcPts val="1400"/>
              </a:spcBef>
              <a:spcAft>
                <a:spcPts val="400"/>
              </a:spcAft>
              <a:buNone/>
            </a:pPr>
            <a:r>
              <a:rPr b="1" lang="en" sz="2100">
                <a:solidFill>
                  <a:srgbClr val="000000"/>
                </a:solidFill>
                <a:latin typeface="Arial"/>
                <a:ea typeface="Arial"/>
                <a:cs typeface="Arial"/>
                <a:sym typeface="Arial"/>
              </a:rPr>
              <a:t>Benefits</a:t>
            </a:r>
            <a:endParaRPr sz="1500">
              <a:solidFill>
                <a:srgbClr val="000000"/>
              </a:solidFill>
              <a:latin typeface="Comic Sans MS"/>
              <a:ea typeface="Comic Sans MS"/>
              <a:cs typeface="Comic Sans MS"/>
              <a:sym typeface="Comic Sans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9"/>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sp>
        <p:nvSpPr>
          <p:cNvPr id="218" name="Google Shape;218;p39"/>
          <p:cNvSpPr txBox="1"/>
          <p:nvPr>
            <p:ph idx="1" type="body"/>
          </p:nvPr>
        </p:nvSpPr>
        <p:spPr>
          <a:xfrm>
            <a:off x="366625" y="1137500"/>
            <a:ext cx="8387700" cy="35250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Those educational institutes that have enhanced connectivity and learning management system.</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Smart schools are equipped with smart </a:t>
            </a:r>
            <a:r>
              <a:rPr lang="en" sz="1200">
                <a:solidFill>
                  <a:srgbClr val="000000"/>
                </a:solidFill>
                <a:latin typeface="Arial"/>
                <a:ea typeface="Arial"/>
                <a:cs typeface="Arial"/>
                <a:sym typeface="Arial"/>
              </a:rPr>
              <a:t>attendance</a:t>
            </a:r>
            <a:r>
              <a:rPr lang="en" sz="1200">
                <a:solidFill>
                  <a:srgbClr val="000000"/>
                </a:solidFill>
                <a:latin typeface="Arial"/>
                <a:ea typeface="Arial"/>
                <a:cs typeface="Arial"/>
                <a:sym typeface="Arial"/>
              </a:rPr>
              <a:t> system, digital library, smart boards etc.</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Technologies like AR/VR, smart learning devices, real time monitoring are integrated in schools.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Samsung Smart Schools</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Samsung Smart School is a global initiative aimed at providing digital education to underserved communities.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By equipping classrooms with advanced technologies, the program ensures that students in remote areas have access to quality digital learning resources.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Since its inception, Samsung Smart School has supported over 3,000 schools worldwide, benefiting more than 1.4 million students</a:t>
            </a:r>
            <a:endParaRPr b="1"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0"/>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pic>
        <p:nvPicPr>
          <p:cNvPr descr="#SamsungSmartSchool is transforming the educational environment of the youth in underprivileged areas. See how Cheongsong Elementary School in Korea has become the center of digital education.&#10;&#10;Learn more on: http://smsng.co/togetherfortomorrow&#10;&#10;#EnablingPeople #TogetherForTomorrow #Samsung&#10;&#10;At Samsung, under the CSR vision &quot;Together for Tomorrow! Enabling People&quot; we empower future generations to achieve their full potential, enabling them to pioneer positive social change and build a better world for all." id="224" name="Google Shape;224;p40" title="Samsung Smart School: Korea">
            <a:hlinkClick r:id="rId3"/>
          </p:cNvPr>
          <p:cNvPicPr preferRelativeResize="0"/>
          <p:nvPr/>
        </p:nvPicPr>
        <p:blipFill>
          <a:blip r:embed="rId4">
            <a:alphaModFix/>
          </a:blip>
          <a:stretch>
            <a:fillRect/>
          </a:stretch>
        </p:blipFill>
        <p:spPr>
          <a:xfrm>
            <a:off x="342350" y="1545350"/>
            <a:ext cx="4157375" cy="2266750"/>
          </a:xfrm>
          <a:prstGeom prst="rect">
            <a:avLst/>
          </a:prstGeom>
          <a:noFill/>
          <a:ln>
            <a:noFill/>
          </a:ln>
        </p:spPr>
      </p:pic>
      <p:pic>
        <p:nvPicPr>
          <p:cNvPr descr="As we grow our vision of #TogetherForTomorrow, our greatest win is to watch the youth of this country dream bigger. From science to art, these bright girls are surely making the most of our #SamsungSmartSchool at JNV, Bikram, Patna. &#10; &#10;See how young students are expanding their horizons to a better future, and taking us a step closer to achieving our dream of #PoweringDigitalIndia. Learn more: http://spr.ly/6056MLrHK.&#10; &#10;#EnablingPeople #Samsung &#10;&#10;Connect with us:&#10;Support: http://spr.ly/6059MtCwP&#10;Community: http://spr.ly/6050MtCwu&#10;Facebook: http://spr.ly/6051MtCwR&#10;Twitter: http://spr.ly/6052MtCwr&#10;Instagram: http://spr.ly/6053MtCwT&#10;&#10;To enroll under:&#10;Samsung Student program, click: http://spr.ly/6054MtCwp&#10;Samsung Referral program, click: http://spr.ly/6056MtCwn" id="225" name="Google Shape;225;p40" title="Samsung Smart School, Patna | Samsung">
            <a:hlinkClick r:id="rId5"/>
          </p:cNvPr>
          <p:cNvPicPr preferRelativeResize="0"/>
          <p:nvPr/>
        </p:nvPicPr>
        <p:blipFill>
          <a:blip r:embed="rId6">
            <a:alphaModFix/>
          </a:blip>
          <a:stretch>
            <a:fillRect/>
          </a:stretch>
        </p:blipFill>
        <p:spPr>
          <a:xfrm>
            <a:off x="4644275" y="1545350"/>
            <a:ext cx="4157375" cy="2266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1"/>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sp>
        <p:nvSpPr>
          <p:cNvPr id="231" name="Google Shape;231;p41"/>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Elements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Technology Integration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Use of laptops, tablets, smartboards, and AR/VR</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Enhances learning with multimedia and interactive content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educational software and digital platforms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Connectivity &amp; Networking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High-speed internet and secure Wi-Fi access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Enables seamless communication and collaboration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online learning and remote teaching</a:t>
            </a:r>
            <a:br>
              <a:rPr lang="en" sz="1100">
                <a:solidFill>
                  <a:srgbClr val="000000"/>
                </a:solidFill>
                <a:latin typeface="Arial"/>
                <a:ea typeface="Arial"/>
                <a:cs typeface="Arial"/>
                <a:sym typeface="Arial"/>
              </a:rPr>
            </a:br>
            <a:endParaRPr b="1" sz="1200">
              <a:solidFill>
                <a:srgbClr val="000000"/>
              </a:solidFill>
              <a:latin typeface="Arial"/>
              <a:ea typeface="Arial"/>
              <a:cs typeface="Arial"/>
              <a:sym typeface="Arial"/>
            </a:endParaRPr>
          </a:p>
        </p:txBody>
      </p:sp>
      <p:sp>
        <p:nvSpPr>
          <p:cNvPr id="232" name="Google Shape;232;p41"/>
          <p:cNvSpPr txBox="1"/>
          <p:nvPr/>
        </p:nvSpPr>
        <p:spPr>
          <a:xfrm>
            <a:off x="4711225" y="1496550"/>
            <a:ext cx="4226400" cy="215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 Data-Driven Decision Making</a:t>
            </a:r>
            <a:endParaRPr b="1" sz="1100"/>
          </a:p>
          <a:p>
            <a:pPr indent="-298450" lvl="0" marL="457200" rtl="0" algn="l">
              <a:lnSpc>
                <a:spcPct val="115000"/>
              </a:lnSpc>
              <a:spcBef>
                <a:spcPts val="1200"/>
              </a:spcBef>
              <a:spcAft>
                <a:spcPts val="0"/>
              </a:spcAft>
              <a:buSzPts val="1100"/>
              <a:buChar char="●"/>
            </a:pPr>
            <a:r>
              <a:rPr lang="en" sz="1100"/>
              <a:t>Uses analytics to track student progress</a:t>
            </a:r>
            <a:br>
              <a:rPr lang="en" sz="1100"/>
            </a:br>
            <a:endParaRPr sz="1100"/>
          </a:p>
          <a:p>
            <a:pPr indent="-298450" lvl="0" marL="457200" rtl="0" algn="l">
              <a:lnSpc>
                <a:spcPct val="115000"/>
              </a:lnSpc>
              <a:spcBef>
                <a:spcPts val="0"/>
              </a:spcBef>
              <a:spcAft>
                <a:spcPts val="0"/>
              </a:spcAft>
              <a:buSzPts val="1100"/>
              <a:buChar char="●"/>
            </a:pPr>
            <a:r>
              <a:rPr lang="en" sz="1100"/>
              <a:t>Helps personalize instruction and measure outcomes</a:t>
            </a:r>
            <a:br>
              <a:rPr lang="en" sz="1100"/>
            </a:br>
            <a:endParaRPr sz="1100"/>
          </a:p>
          <a:p>
            <a:pPr indent="-298450" lvl="0" marL="457200" rtl="0" algn="l">
              <a:lnSpc>
                <a:spcPct val="115000"/>
              </a:lnSpc>
              <a:spcBef>
                <a:spcPts val="0"/>
              </a:spcBef>
              <a:spcAft>
                <a:spcPts val="0"/>
              </a:spcAft>
              <a:buSzPts val="1100"/>
              <a:buChar char="●"/>
            </a:pPr>
            <a:r>
              <a:rPr lang="en" sz="1100"/>
              <a:t>Supports informed teaching strategies</a:t>
            </a:r>
            <a:br>
              <a:rPr lang="en" sz="1100"/>
            </a:br>
            <a:endParaRPr b="1" sz="12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2"/>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sp>
        <p:nvSpPr>
          <p:cNvPr id="238" name="Google Shape;238;p42"/>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Elements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Personalised Learning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Adaptive learning platforms for tailored instruction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Real-time feedback and individual learning paths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Encourages self-paced and student-centered learning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Collaboration &amp; Communication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Online tools for student-teacher-parent interaction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Supports virtual classrooms and group projects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Promotes creative thinking and teamwork</a:t>
            </a:r>
            <a:br>
              <a:rPr lang="en" sz="1100">
                <a:solidFill>
                  <a:srgbClr val="000000"/>
                </a:solidFill>
                <a:latin typeface="Arial"/>
                <a:ea typeface="Arial"/>
                <a:cs typeface="Arial"/>
                <a:sym typeface="Arial"/>
              </a:rPr>
            </a:br>
            <a:endParaRPr b="1" sz="120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3"/>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sp>
        <p:nvSpPr>
          <p:cNvPr id="244" name="Google Shape;244;p43"/>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Elements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Smart Campus Infrastructure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Energy-efficient systems and digital attendance</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Automated campus and integrated security</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Focus on sustainability and efficient management</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Professional Development &amp; Training</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Ongoing training for teachers and staff</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Prepares educators to integrate and adapt to tech</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Promotes use of data and digital tools in teaching</a:t>
            </a:r>
            <a:br>
              <a:rPr lang="en" sz="1100">
                <a:solidFill>
                  <a:srgbClr val="000000"/>
                </a:solidFill>
                <a:latin typeface="Arial"/>
                <a:ea typeface="Arial"/>
                <a:cs typeface="Arial"/>
                <a:sym typeface="Arial"/>
              </a:rPr>
            </a:br>
            <a:endParaRPr b="1" sz="120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4"/>
          <p:cNvSpPr txBox="1"/>
          <p:nvPr>
            <p:ph idx="1" type="body"/>
          </p:nvPr>
        </p:nvSpPr>
        <p:spPr>
          <a:xfrm>
            <a:off x="398250" y="701025"/>
            <a:ext cx="8347500" cy="319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a:solidFill>
                  <a:srgbClr val="000000"/>
                </a:solidFill>
                <a:latin typeface="Arial"/>
                <a:ea typeface="Arial"/>
                <a:cs typeface="Arial"/>
                <a:sym typeface="Arial"/>
              </a:rPr>
              <a:t>Benefits</a:t>
            </a:r>
            <a:endParaRPr b="1">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Engaged Learning</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Interactive and personalized lessons boost student interest and motivation.</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Improved Outcomes</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Data-driven teaching enhances academic performance and supports targeted learning.</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Collaboration &amp; Critical Thinking</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Encourages teamwork, communication, and creative problem-solving.</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Operational Efficiency</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Streamlined administration and smarter resource use.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Global Access</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Digital tools provide access to diverse learning materials and opportunities worldwide.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Char char="●"/>
            </a:pPr>
            <a:r>
              <a:rPr lang="en" sz="1200">
                <a:solidFill>
                  <a:srgbClr val="000000"/>
                </a:solidFill>
                <a:latin typeface="Arial"/>
                <a:ea typeface="Arial"/>
                <a:cs typeface="Arial"/>
                <a:sym typeface="Arial"/>
              </a:rPr>
              <a:t>💻 </a:t>
            </a:r>
            <a:r>
              <a:rPr b="1" lang="en" sz="1200">
                <a:solidFill>
                  <a:srgbClr val="000000"/>
                </a:solidFill>
                <a:latin typeface="Arial"/>
                <a:ea typeface="Arial"/>
                <a:cs typeface="Arial"/>
                <a:sym typeface="Arial"/>
              </a:rPr>
              <a:t>Future-Ready Skills</a:t>
            </a:r>
            <a:br>
              <a:rPr b="1" lang="en" sz="1200">
                <a:solidFill>
                  <a:srgbClr val="000000"/>
                </a:solidFill>
                <a:latin typeface="Arial"/>
                <a:ea typeface="Arial"/>
                <a:cs typeface="Arial"/>
                <a:sym typeface="Arial"/>
              </a:rPr>
            </a:br>
            <a:r>
              <a:rPr lang="en" sz="1200">
                <a:solidFill>
                  <a:srgbClr val="000000"/>
                </a:solidFill>
                <a:latin typeface="Arial"/>
                <a:ea typeface="Arial"/>
                <a:cs typeface="Arial"/>
                <a:sym typeface="Arial"/>
              </a:rPr>
              <a:t> Develops digital literacy and prepares students for modern careers.</a:t>
            </a:r>
            <a:endParaRPr sz="1400">
              <a:solidFill>
                <a:srgbClr val="000000"/>
              </a:solidFill>
              <a:latin typeface="Arial"/>
              <a:ea typeface="Arial"/>
              <a:cs typeface="Arial"/>
              <a:sym typeface="Arial"/>
            </a:endParaRPr>
          </a:p>
        </p:txBody>
      </p:sp>
      <p:sp>
        <p:nvSpPr>
          <p:cNvPr id="250" name="Google Shape;250;p44"/>
          <p:cNvSpPr txBox="1"/>
          <p:nvPr>
            <p:ph type="title"/>
          </p:nvPr>
        </p:nvSpPr>
        <p:spPr>
          <a:xfrm>
            <a:off x="315900" y="14325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Schools</a:t>
            </a:r>
            <a:endParaRPr b="1" sz="29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5"/>
          <p:cNvSpPr txBox="1"/>
          <p:nvPr>
            <p:ph type="title"/>
          </p:nvPr>
        </p:nvSpPr>
        <p:spPr>
          <a:xfrm>
            <a:off x="315900" y="301625"/>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Mobility</a:t>
            </a:r>
            <a:endParaRPr b="1" sz="2900"/>
          </a:p>
        </p:txBody>
      </p:sp>
      <p:sp>
        <p:nvSpPr>
          <p:cNvPr id="256" name="Google Shape;256;p45"/>
          <p:cNvSpPr txBox="1"/>
          <p:nvPr>
            <p:ph idx="1" type="body"/>
          </p:nvPr>
        </p:nvSpPr>
        <p:spPr>
          <a:xfrm>
            <a:off x="378150" y="976125"/>
            <a:ext cx="8387700" cy="35250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rgbClr val="000000"/>
              </a:buClr>
              <a:buSzPts val="1200"/>
              <a:buFont typeface="Arial"/>
              <a:buChar char="●"/>
            </a:pPr>
            <a:r>
              <a:rPr b="1" lang="en" sz="1200">
                <a:solidFill>
                  <a:srgbClr val="000000"/>
                </a:solidFill>
                <a:latin typeface="Arial"/>
                <a:ea typeface="Arial"/>
                <a:cs typeface="Arial"/>
                <a:sym typeface="Arial"/>
              </a:rPr>
              <a:t>Smart Mobility</a:t>
            </a:r>
            <a:r>
              <a:rPr lang="en" sz="1200">
                <a:solidFill>
                  <a:srgbClr val="000000"/>
                </a:solidFill>
                <a:latin typeface="Arial"/>
                <a:ea typeface="Arial"/>
                <a:cs typeface="Arial"/>
                <a:sym typeface="Arial"/>
              </a:rPr>
              <a:t> is the use of advanced technologies, data, and innovative transport solutions to create efficient, sustainable, and connected transportation systems that improve the movement of people and goods.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It is more kind of a eco-system where ITS, AVs, Ride Sharing, EVs etc. are used.</a:t>
            </a: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400">
                <a:solidFill>
                  <a:srgbClr val="000000"/>
                </a:solidFill>
                <a:latin typeface="Arial"/>
                <a:ea typeface="Arial"/>
                <a:cs typeface="Arial"/>
                <a:sym typeface="Arial"/>
              </a:rPr>
              <a:t>Example: </a:t>
            </a:r>
            <a:r>
              <a:rPr b="1" lang="en" sz="1400">
                <a:solidFill>
                  <a:srgbClr val="000000"/>
                </a:solidFill>
                <a:latin typeface="Arial"/>
                <a:ea typeface="Arial"/>
                <a:cs typeface="Arial"/>
                <a:sym typeface="Arial"/>
              </a:rPr>
              <a:t>Singapore’s Smart Public Transport System</a:t>
            </a:r>
            <a:endParaRPr b="1" sz="14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b="1" lang="en" sz="1100">
                <a:solidFill>
                  <a:srgbClr val="000000"/>
                </a:solidFill>
                <a:latin typeface="Arial"/>
                <a:ea typeface="Arial"/>
                <a:cs typeface="Arial"/>
                <a:sym typeface="Arial"/>
              </a:rPr>
              <a:t>Smart Fare Payment</a:t>
            </a:r>
            <a:r>
              <a:rPr lang="en" sz="1100">
                <a:solidFill>
                  <a:srgbClr val="000000"/>
                </a:solidFill>
                <a:latin typeface="Arial"/>
                <a:ea typeface="Arial"/>
                <a:cs typeface="Arial"/>
                <a:sym typeface="Arial"/>
              </a:rPr>
              <a:t>: The EZ-Link and SimplyGo systems allow commuters to pay using contactless cards, mobile wallets, or wearables.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Real-Time Tracking</a:t>
            </a:r>
            <a:r>
              <a:rPr lang="en" sz="1100">
                <a:solidFill>
                  <a:srgbClr val="000000"/>
                </a:solidFill>
                <a:latin typeface="Arial"/>
                <a:ea typeface="Arial"/>
                <a:cs typeface="Arial"/>
                <a:sym typeface="Arial"/>
              </a:rPr>
              <a:t>: Buses and trains are equipped with GPS for real-time arrival updates via mobile apps and digital displays at stations.</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Autonomous Vehicles</a:t>
            </a:r>
            <a:r>
              <a:rPr lang="en" sz="1100">
                <a:solidFill>
                  <a:srgbClr val="000000"/>
                </a:solidFill>
                <a:latin typeface="Arial"/>
                <a:ea typeface="Arial"/>
                <a:cs typeface="Arial"/>
                <a:sym typeface="Arial"/>
              </a:rPr>
              <a:t>: Trials of driverless buses and shuttles are underway, integrated into the city's transport planning.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b="1" lang="en" sz="1100">
                <a:solidFill>
                  <a:srgbClr val="000000"/>
                </a:solidFill>
                <a:latin typeface="Arial"/>
                <a:ea typeface="Arial"/>
                <a:cs typeface="Arial"/>
                <a:sym typeface="Arial"/>
              </a:rPr>
              <a:t>Mobility-as-a-Service (MaaS)</a:t>
            </a:r>
            <a:r>
              <a:rPr lang="en" sz="1100">
                <a:solidFill>
                  <a:srgbClr val="000000"/>
                </a:solidFill>
                <a:latin typeface="Arial"/>
                <a:ea typeface="Arial"/>
                <a:cs typeface="Arial"/>
                <a:sym typeface="Arial"/>
              </a:rPr>
              <a:t>: Integrated apps let users plan, book, and pay for multimodal journeys—combining MRT (Mass Rapid Transit), bus, bike-sharing, and ride-hailing.</a:t>
            </a:r>
            <a:endParaRPr sz="120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6"/>
          <p:cNvSpPr txBox="1"/>
          <p:nvPr>
            <p:ph type="title"/>
          </p:nvPr>
        </p:nvSpPr>
        <p:spPr>
          <a:xfrm>
            <a:off x="311700" y="4100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Mobility</a:t>
            </a:r>
            <a:endParaRPr b="1" sz="2900"/>
          </a:p>
        </p:txBody>
      </p:sp>
      <p:pic>
        <p:nvPicPr>
          <p:cNvPr descr="We presented the vision of human-centered future mobility at CES 2020. We dream of future society where everything is connected." id="262" name="Google Shape;262;p46" title="CES 2020 Hyundai Smart Mobility Ecosystem Vision Film">
            <a:hlinkClick r:id="rId3"/>
          </p:cNvPr>
          <p:cNvPicPr preferRelativeResize="0"/>
          <p:nvPr/>
        </p:nvPicPr>
        <p:blipFill>
          <a:blip r:embed="rId4">
            <a:alphaModFix/>
          </a:blip>
          <a:stretch>
            <a:fillRect/>
          </a:stretch>
        </p:blipFill>
        <p:spPr>
          <a:xfrm>
            <a:off x="311700" y="1714500"/>
            <a:ext cx="4173650" cy="2347675"/>
          </a:xfrm>
          <a:prstGeom prst="rect">
            <a:avLst/>
          </a:prstGeom>
          <a:noFill/>
          <a:ln>
            <a:noFill/>
          </a:ln>
        </p:spPr>
      </p:pic>
      <p:pic>
        <p:nvPicPr>
          <p:cNvPr descr="The transport sector is in an emissions crisis, and the secret to change is a shift in public transport perceptions. Travel has to get smart. Working on AI-driven public transport, from smart buses to smart ferries, find out how Applied Autonomy is using technology to create a one-size-fits-all approach to the transport sector.&#10;&#10;TBD Media is an international purpose driven media group that helps companies, organisations and governments tell their brand stories in a direct and human way. Combining over 30 years of experience in marketing, content creation, video production and publishing, our senior team have been providing thought-provoking content since 2015. &#10;&#10;Learn more about our projects and campaigns on: https://www.tbdmediagroup.com/&#10;&#10;Follow us on social media! &#10;Facebook: @TBDMedia&#10;Twitter: @TBD_Media&#10;LinkedIn: TBD Media Group&#10;Instagram: @tbdmediagroup" id="263" name="Google Shape;263;p46" title="Applied Autonomy - Smart Mobility, The New Reality">
            <a:hlinkClick r:id="rId5"/>
          </p:cNvPr>
          <p:cNvPicPr preferRelativeResize="0"/>
          <p:nvPr/>
        </p:nvPicPr>
        <p:blipFill>
          <a:blip r:embed="rId6">
            <a:alphaModFix/>
          </a:blip>
          <a:stretch>
            <a:fillRect/>
          </a:stretch>
        </p:blipFill>
        <p:spPr>
          <a:xfrm>
            <a:off x="4629425" y="1714500"/>
            <a:ext cx="4173650" cy="234767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7"/>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Mobility</a:t>
            </a:r>
            <a:endParaRPr b="1" sz="2900"/>
          </a:p>
        </p:txBody>
      </p:sp>
      <p:sp>
        <p:nvSpPr>
          <p:cNvPr id="269" name="Google Shape;269;p47"/>
          <p:cNvSpPr txBox="1"/>
          <p:nvPr>
            <p:ph idx="1" type="body"/>
          </p:nvPr>
        </p:nvSpPr>
        <p:spPr>
          <a:xfrm>
            <a:off x="315900" y="10086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Components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Connected Vehicles</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Vehicles communicate with each other and infrastructure</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Enables real-time data sharing and safer driving</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0" lvl="0" marL="0" rtl="0" algn="l">
              <a:spcBef>
                <a:spcPts val="1200"/>
              </a:spcBef>
              <a:spcAft>
                <a:spcPts val="0"/>
              </a:spcAft>
              <a:buNone/>
            </a:pPr>
            <a:r>
              <a:rPr b="1" lang="en" sz="1200">
                <a:solidFill>
                  <a:srgbClr val="000000"/>
                </a:solidFill>
                <a:latin typeface="Arial"/>
                <a:ea typeface="Arial"/>
                <a:cs typeface="Arial"/>
                <a:sym typeface="Arial"/>
              </a:rPr>
              <a:t>🧠 Intelligent Transportation Systems (ITS)</a:t>
            </a:r>
            <a:endParaRPr b="1"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Includes smart traffic signals, toll systems, and travel info</a:t>
            </a:r>
            <a:br>
              <a:rPr lang="en" sz="1200">
                <a:solidFill>
                  <a:srgbClr val="000000"/>
                </a:solidFill>
                <a:latin typeface="Arial"/>
                <a:ea typeface="Arial"/>
                <a:cs typeface="Arial"/>
                <a:sym typeface="Arial"/>
              </a:rPr>
            </a:br>
            <a:endParaRPr sz="1200">
              <a:solidFill>
                <a:srgbClr val="000000"/>
              </a:solidFill>
              <a:latin typeface="Arial"/>
              <a:ea typeface="Arial"/>
              <a:cs typeface="Arial"/>
              <a:sym typeface="Arial"/>
            </a:endParaRPr>
          </a:p>
          <a:p>
            <a:pPr indent="-304800" lvl="0" marL="457200" rtl="0" algn="l">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Enhances safety, efficiency, and transit operations</a:t>
            </a:r>
            <a:endParaRPr sz="1200">
              <a:solidFill>
                <a:srgbClr val="000000"/>
              </a:solidFill>
              <a:latin typeface="Arial"/>
              <a:ea typeface="Arial"/>
              <a:cs typeface="Arial"/>
              <a:sym typeface="Arial"/>
            </a:endParaRPr>
          </a:p>
          <a:p>
            <a:pPr indent="0" lvl="0" marL="457200" rtl="0" algn="l">
              <a:spcBef>
                <a:spcPts val="1200"/>
              </a:spcBef>
              <a:spcAft>
                <a:spcPts val="1200"/>
              </a:spcAft>
              <a:buNone/>
            </a:pPr>
            <a:r>
              <a:t/>
            </a:r>
            <a:endParaRPr b="1" sz="1100">
              <a:solidFill>
                <a:srgbClr val="000000"/>
              </a:solidFill>
              <a:latin typeface="Arial"/>
              <a:ea typeface="Arial"/>
              <a:cs typeface="Arial"/>
              <a:sym typeface="Arial"/>
            </a:endParaRPr>
          </a:p>
        </p:txBody>
      </p:sp>
      <p:sp>
        <p:nvSpPr>
          <p:cNvPr id="270" name="Google Shape;270;p47"/>
          <p:cNvSpPr txBox="1"/>
          <p:nvPr/>
        </p:nvSpPr>
        <p:spPr>
          <a:xfrm>
            <a:off x="4744575" y="1463175"/>
            <a:ext cx="4226400" cy="3183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t>🚲 Shared Mobility</a:t>
            </a:r>
            <a:endParaRPr b="1" sz="1200"/>
          </a:p>
          <a:p>
            <a:pPr indent="-304800" lvl="0" marL="457200" rtl="0" algn="l">
              <a:lnSpc>
                <a:spcPct val="115000"/>
              </a:lnSpc>
              <a:spcBef>
                <a:spcPts val="1200"/>
              </a:spcBef>
              <a:spcAft>
                <a:spcPts val="0"/>
              </a:spcAft>
              <a:buSzPts val="1200"/>
              <a:buChar char="●"/>
            </a:pPr>
            <a:r>
              <a:rPr lang="en" sz="1200"/>
              <a:t>Options like ride-sharing, bike/scooter-sharing</a:t>
            </a:r>
            <a:br>
              <a:rPr lang="en" sz="1200"/>
            </a:br>
            <a:endParaRPr sz="1200"/>
          </a:p>
          <a:p>
            <a:pPr indent="-304800" lvl="0" marL="457200" rtl="0" algn="l">
              <a:lnSpc>
                <a:spcPct val="115000"/>
              </a:lnSpc>
              <a:spcBef>
                <a:spcPts val="0"/>
              </a:spcBef>
              <a:spcAft>
                <a:spcPts val="0"/>
              </a:spcAft>
              <a:buSzPts val="1200"/>
              <a:buChar char="●"/>
            </a:pPr>
            <a:r>
              <a:rPr lang="en" sz="1200"/>
              <a:t>Reduces traffic, emissions, and resource waste</a:t>
            </a:r>
            <a:br>
              <a:rPr lang="en" sz="1200"/>
            </a:br>
            <a:endParaRPr sz="1200"/>
          </a:p>
          <a:p>
            <a:pPr indent="0" lvl="0" marL="0" rtl="0" algn="l">
              <a:lnSpc>
                <a:spcPct val="115000"/>
              </a:lnSpc>
              <a:spcBef>
                <a:spcPts val="1200"/>
              </a:spcBef>
              <a:spcAft>
                <a:spcPts val="0"/>
              </a:spcAft>
              <a:buNone/>
            </a:pPr>
            <a:r>
              <a:rPr b="1" lang="en" sz="1200"/>
              <a:t>🔋 Electric Vehicles (EVs)</a:t>
            </a:r>
            <a:endParaRPr b="1" sz="1200"/>
          </a:p>
          <a:p>
            <a:pPr indent="-304800" lvl="0" marL="457200" rtl="0" algn="l">
              <a:lnSpc>
                <a:spcPct val="115000"/>
              </a:lnSpc>
              <a:spcBef>
                <a:spcPts val="1200"/>
              </a:spcBef>
              <a:spcAft>
                <a:spcPts val="0"/>
              </a:spcAft>
              <a:buSzPts val="1200"/>
              <a:buChar char="●"/>
            </a:pPr>
            <a:r>
              <a:rPr lang="en" sz="1200"/>
              <a:t>Environmentally friendly, zero-emission vehicles</a:t>
            </a:r>
            <a:br>
              <a:rPr lang="en" sz="1200"/>
            </a:br>
            <a:endParaRPr sz="1200"/>
          </a:p>
          <a:p>
            <a:pPr indent="-298450" lvl="0" marL="457200" rtl="0" algn="l">
              <a:lnSpc>
                <a:spcPct val="115000"/>
              </a:lnSpc>
              <a:spcBef>
                <a:spcPts val="0"/>
              </a:spcBef>
              <a:spcAft>
                <a:spcPts val="0"/>
              </a:spcAft>
              <a:buSzPts val="1100"/>
              <a:buChar char="●"/>
            </a:pPr>
            <a:r>
              <a:rPr lang="en" sz="1200"/>
              <a:t>Decreases dependence on fossil fuels</a:t>
            </a:r>
            <a:br>
              <a:rPr lang="en" sz="1100"/>
            </a:br>
            <a:endParaRPr b="1" sz="1100"/>
          </a:p>
          <a:p>
            <a:pPr indent="0" lvl="0" marL="0" rtl="0" algn="l">
              <a:spcBef>
                <a:spcPts val="1200"/>
              </a:spcBef>
              <a:spcAft>
                <a:spcPts val="0"/>
              </a:spcAft>
              <a:buNone/>
            </a:pPr>
            <a:r>
              <a:t/>
            </a:r>
            <a:endParaRPr sz="1800">
              <a:solidFill>
                <a:schemeClr val="dk2"/>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8"/>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Mobility</a:t>
            </a:r>
            <a:endParaRPr b="1" sz="2900"/>
          </a:p>
        </p:txBody>
      </p:sp>
      <p:sp>
        <p:nvSpPr>
          <p:cNvPr id="276" name="Google Shape;276;p48"/>
          <p:cNvSpPr txBox="1"/>
          <p:nvPr>
            <p:ph idx="1" type="body"/>
          </p:nvPr>
        </p:nvSpPr>
        <p:spPr>
          <a:xfrm>
            <a:off x="315900" y="10503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Components</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Autonomous Vehicles (AVs)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Self-driving vehicles reduce human error</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Potential for safer and more efficient travel</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Smart Infrastructure</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Smart traffic lights, connected roads, smart parking</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Improves traffic management and urban flow</a:t>
            </a:r>
            <a:endParaRPr b="1" sz="1100">
              <a:solidFill>
                <a:srgbClr val="000000"/>
              </a:solidFill>
              <a:latin typeface="Arial"/>
              <a:ea typeface="Arial"/>
              <a:cs typeface="Arial"/>
              <a:sym typeface="Arial"/>
            </a:endParaRPr>
          </a:p>
        </p:txBody>
      </p:sp>
      <p:sp>
        <p:nvSpPr>
          <p:cNvPr id="277" name="Google Shape;277;p48"/>
          <p:cNvSpPr txBox="1"/>
          <p:nvPr/>
        </p:nvSpPr>
        <p:spPr>
          <a:xfrm>
            <a:off x="4526600" y="1492150"/>
            <a:ext cx="4127700" cy="128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 Data Analytics &amp; Predictive Modeling</a:t>
            </a:r>
            <a:endParaRPr b="1" sz="1100"/>
          </a:p>
          <a:p>
            <a:pPr indent="-298450" lvl="0" marL="457200" rtl="0" algn="l">
              <a:lnSpc>
                <a:spcPct val="115000"/>
              </a:lnSpc>
              <a:spcBef>
                <a:spcPts val="1200"/>
              </a:spcBef>
              <a:spcAft>
                <a:spcPts val="0"/>
              </a:spcAft>
              <a:buSzPts val="1100"/>
              <a:buChar char="●"/>
            </a:pPr>
            <a:r>
              <a:rPr lang="en" sz="1100"/>
              <a:t>Uses GPS, sensors, and big data to forecast demand</a:t>
            </a:r>
            <a:br>
              <a:rPr lang="en" sz="1100"/>
            </a:br>
            <a:endParaRPr sz="1100"/>
          </a:p>
          <a:p>
            <a:pPr indent="-298450" lvl="0" marL="457200" rtl="0" algn="l">
              <a:lnSpc>
                <a:spcPct val="115000"/>
              </a:lnSpc>
              <a:spcBef>
                <a:spcPts val="0"/>
              </a:spcBef>
              <a:spcAft>
                <a:spcPts val="0"/>
              </a:spcAft>
              <a:buSzPts val="1100"/>
              <a:buChar char="●"/>
            </a:pPr>
            <a:r>
              <a:rPr lang="en" sz="1100"/>
              <a:t>Helps optimize routes and improve transport planning</a:t>
            </a:r>
            <a:br>
              <a:rPr lang="en" sz="1100"/>
            </a:br>
            <a:endParaRPr b="1" sz="1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9"/>
          <p:cNvSpPr txBox="1"/>
          <p:nvPr>
            <p:ph type="title"/>
          </p:nvPr>
        </p:nvSpPr>
        <p:spPr>
          <a:xfrm>
            <a:off x="315900" y="400800"/>
            <a:ext cx="85122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00"/>
              <a:t>Smart Mobility</a:t>
            </a:r>
            <a:endParaRPr b="1" sz="2900"/>
          </a:p>
        </p:txBody>
      </p:sp>
      <p:sp>
        <p:nvSpPr>
          <p:cNvPr id="283" name="Google Shape;283;p49"/>
          <p:cNvSpPr txBox="1"/>
          <p:nvPr>
            <p:ph idx="1" type="body"/>
          </p:nvPr>
        </p:nvSpPr>
        <p:spPr>
          <a:xfrm>
            <a:off x="315900" y="1050300"/>
            <a:ext cx="7789200" cy="37341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n" sz="1900">
                <a:solidFill>
                  <a:srgbClr val="000000"/>
                </a:solidFill>
                <a:latin typeface="Arial"/>
                <a:ea typeface="Arial"/>
                <a:cs typeface="Arial"/>
                <a:sym typeface="Arial"/>
              </a:rPr>
              <a:t>Key Features</a:t>
            </a:r>
            <a:endParaRPr b="1" sz="13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Mobile Applications</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Provide real-time transport updates and easy payments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Offer route planning and trip personalization</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 Multi-Modal Integration</a:t>
            </a:r>
            <a:endParaRPr b="1" sz="1100">
              <a:solidFill>
                <a:srgbClr val="000000"/>
              </a:solidFill>
              <a:latin typeface="Arial"/>
              <a:ea typeface="Arial"/>
              <a:cs typeface="Arial"/>
              <a:sym typeface="Arial"/>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Combines buses, trains, bikes, and ride-hailing services</a:t>
            </a:r>
            <a:br>
              <a:rPr lang="en"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Promotes efficient and flexible travel options</a:t>
            </a:r>
            <a:endParaRPr b="1" sz="1100">
              <a:solidFill>
                <a:srgbClr val="000000"/>
              </a:solidFill>
              <a:latin typeface="Arial"/>
              <a:ea typeface="Arial"/>
              <a:cs typeface="Arial"/>
              <a:sym typeface="Arial"/>
            </a:endParaRPr>
          </a:p>
        </p:txBody>
      </p:sp>
      <p:sp>
        <p:nvSpPr>
          <p:cNvPr id="284" name="Google Shape;284;p49"/>
          <p:cNvSpPr txBox="1"/>
          <p:nvPr/>
        </p:nvSpPr>
        <p:spPr>
          <a:xfrm>
            <a:off x="4526600" y="1542175"/>
            <a:ext cx="4127700" cy="109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100"/>
              <a:t>🌍 Sustainable Urban Planning</a:t>
            </a:r>
            <a:endParaRPr b="1" sz="1100"/>
          </a:p>
          <a:p>
            <a:pPr indent="-298450" lvl="0" marL="457200" rtl="0" algn="l">
              <a:lnSpc>
                <a:spcPct val="115000"/>
              </a:lnSpc>
              <a:spcBef>
                <a:spcPts val="1200"/>
              </a:spcBef>
              <a:spcAft>
                <a:spcPts val="0"/>
              </a:spcAft>
              <a:buSzPts val="1100"/>
              <a:buChar char="●"/>
            </a:pPr>
            <a:r>
              <a:rPr lang="en" sz="1100"/>
              <a:t>Supports walkable, bike-friendly cities</a:t>
            </a:r>
            <a:br>
              <a:rPr lang="en" sz="1100"/>
            </a:br>
            <a:endParaRPr sz="1100"/>
          </a:p>
          <a:p>
            <a:pPr indent="-298450" lvl="0" marL="457200" rtl="0" algn="l">
              <a:lnSpc>
                <a:spcPct val="115000"/>
              </a:lnSpc>
              <a:spcBef>
                <a:spcPts val="0"/>
              </a:spcBef>
              <a:spcAft>
                <a:spcPts val="0"/>
              </a:spcAft>
              <a:buSzPts val="1100"/>
              <a:buChar char="●"/>
            </a:pPr>
            <a:r>
              <a:rPr lang="en" sz="1100"/>
              <a:t>Reduces sprawl and promotes eco-conscious design</a:t>
            </a:r>
            <a:endParaRPr b="1" sz="11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9FBC"/>
            </a:gs>
            <a:gs pos="100000">
              <a:srgbClr val="E32E6B"/>
            </a:gs>
          </a:gsLst>
          <a:lin ang="5400012" scaled="0"/>
        </a:gradFill>
      </p:bgPr>
    </p:bg>
    <p:spTree>
      <p:nvGrpSpPr>
        <p:cNvPr id="288" name="Shape 288"/>
        <p:cNvGrpSpPr/>
        <p:nvPr/>
      </p:nvGrpSpPr>
      <p:grpSpPr>
        <a:xfrm>
          <a:off x="0" y="0"/>
          <a:ext cx="0" cy="0"/>
          <a:chOff x="0" y="0"/>
          <a:chExt cx="0" cy="0"/>
        </a:xfrm>
      </p:grpSpPr>
      <p:sp>
        <p:nvSpPr>
          <p:cNvPr id="289" name="Google Shape;289;p50"/>
          <p:cNvSpPr txBox="1"/>
          <p:nvPr>
            <p:ph type="title"/>
          </p:nvPr>
        </p:nvSpPr>
        <p:spPr>
          <a:xfrm>
            <a:off x="311700" y="1484875"/>
            <a:ext cx="8520600" cy="203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5600"/>
              <a:t>Thanks For Joining </a:t>
            </a:r>
            <a:endParaRPr b="1" sz="5600"/>
          </a:p>
          <a:p>
            <a:pPr indent="0" lvl="0" marL="0" rtl="0" algn="ctr">
              <a:spcBef>
                <a:spcPts val="0"/>
              </a:spcBef>
              <a:spcAft>
                <a:spcPts val="0"/>
              </a:spcAft>
              <a:buSzPts val="990"/>
              <a:buNone/>
            </a:pPr>
            <a:r>
              <a:rPr b="1" lang="en" sz="5600"/>
              <a:t>^_^</a:t>
            </a:r>
            <a:endParaRPr b="1" sz="56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