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embeddedFontLst>
    <p:embeddedFont>
      <p:font typeface="Roboto"/>
      <p:regular r:id="rId20"/>
      <p:bold r:id="rId21"/>
      <p:italic r:id="rId22"/>
      <p:boldItalic r:id="rId23"/>
    </p:embeddedFont>
    <p:embeddedFont>
      <p:font typeface="Lexend Light"/>
      <p:regular r:id="rId24"/>
      <p:bold r:id="rId25"/>
    </p:embeddedFont>
    <p:embeddedFont>
      <p:font typeface="Lexend"/>
      <p:regular r:id="rId26"/>
      <p:bold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22" Type="http://schemas.openxmlformats.org/officeDocument/2006/relationships/font" Target="fonts/Roboto-italic.fntdata"/><Relationship Id="rId21" Type="http://schemas.openxmlformats.org/officeDocument/2006/relationships/font" Target="fonts/Roboto-bold.fntdata"/><Relationship Id="rId24" Type="http://schemas.openxmlformats.org/officeDocument/2006/relationships/font" Target="fonts/LexendLight-regular.fntdata"/><Relationship Id="rId23" Type="http://schemas.openxmlformats.org/officeDocument/2006/relationships/font" Target="fonts/Robot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Lexend-regular.fntdata"/><Relationship Id="rId25" Type="http://schemas.openxmlformats.org/officeDocument/2006/relationships/font" Target="fonts/LexendLight-bold.fntdata"/><Relationship Id="rId27" Type="http://schemas.openxmlformats.org/officeDocument/2006/relationships/font" Target="fonts/Lexend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4056a0006f_2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4056a0006f_2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4056a0006f_2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4056a0006f_2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4056a0006f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4056a0006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4056a0006f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4056a0006f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4056a0006f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4056a0006f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4056a0006f_2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4056a0006f_2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4056a0006f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4056a0006f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4056a0006f_2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4056a0006f_2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4056a0006f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4056a0006f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4056a0006f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4056a0006f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4056a0006f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4056a0006f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4056a0006f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4056a0006f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4056a0006f_2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4056a0006f_2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4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6" name="Google Shape;56;p14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4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4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4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4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" name="Google Shape;61;p14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65;p15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66" name="Google Shape;66;p15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5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5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5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" name="Google Shape;71;p15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2" name="Google Shape;72;p1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6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75" name="Google Shape;75;p16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6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6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6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6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6" name="Google Shape;86;p17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1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0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97" name="Google Shape;97;p20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0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0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0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0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" name="Google Shape;102;p20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3" name="Google Shape;103;p2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6" name="Google Shape;10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" name="Google Shape;107;p21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8" name="Google Shape;108;p21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9" name="Google Shape;109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0" name="Google Shape;110;p2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13" name="Google Shape;113;p2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2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6" name="Google Shape;116;p2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2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1" name="Google Shape;121;p23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2" name="Google Shape;122;p23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3" name="Google Shape;123;p2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ww.youtube.com/watch?v=htjRUL3neMg" TargetMode="External"/><Relationship Id="rId4" Type="http://schemas.openxmlformats.org/officeDocument/2006/relationships/hyperlink" Target="http://www.crazygames.com/game/merge-battle-car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youtu.be/HX6M4QunVmA?si=BaZ1Kbt0Dmy3ghWY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youtube.com/watch?v=iHC9ec591lI" TargetMode="External"/><Relationship Id="rId4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69FBC"/>
            </a:gs>
            <a:gs pos="100000">
              <a:srgbClr val="E32E6B"/>
            </a:gs>
          </a:gsLst>
          <a:lin ang="5400012" scaled="0"/>
        </a:gra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/>
        </p:nvSpPr>
        <p:spPr>
          <a:xfrm>
            <a:off x="1401575" y="1064275"/>
            <a:ext cx="5271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31" name="Google Shape;131;p25"/>
          <p:cNvSpPr txBox="1"/>
          <p:nvPr>
            <p:ph type="ctrTitle"/>
          </p:nvPr>
        </p:nvSpPr>
        <p:spPr>
          <a:xfrm>
            <a:off x="631700" y="1311400"/>
            <a:ext cx="8222100" cy="159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380"/>
              <a:t>Chapter 1: </a:t>
            </a:r>
            <a:endParaRPr b="1" sz="438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380"/>
              <a:t>New Age Robotic System</a:t>
            </a:r>
            <a:endParaRPr b="1" sz="4380"/>
          </a:p>
        </p:txBody>
      </p:sp>
      <p:sp>
        <p:nvSpPr>
          <p:cNvPr id="132" name="Google Shape;132;p25"/>
          <p:cNvSpPr txBox="1"/>
          <p:nvPr>
            <p:ph idx="1" type="subTitle"/>
          </p:nvPr>
        </p:nvSpPr>
        <p:spPr>
          <a:xfrm>
            <a:off x="631700" y="3008825"/>
            <a:ext cx="3045300" cy="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b="1" lang="en" sz="4700">
                <a:solidFill>
                  <a:srgbClr val="C9DAF8"/>
                </a:solidFill>
                <a:latin typeface="Lexend"/>
                <a:ea typeface="Lexend"/>
                <a:cs typeface="Lexend"/>
                <a:sym typeface="Lexend"/>
              </a:rPr>
              <a:t>Part - 1</a:t>
            </a:r>
            <a:endParaRPr b="1" sz="4700">
              <a:solidFill>
                <a:srgbClr val="C9DAF8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The New Age Robotics System</a:t>
            </a:r>
            <a:endParaRPr b="1" sz="2900"/>
          </a:p>
        </p:txBody>
      </p:sp>
      <p:sp>
        <p:nvSpPr>
          <p:cNvPr id="138" name="Google Shape;138;p26"/>
          <p:cNvSpPr txBox="1"/>
          <p:nvPr>
            <p:ph idx="1" type="body"/>
          </p:nvPr>
        </p:nvSpPr>
        <p:spPr>
          <a:xfrm>
            <a:off x="311700" y="1229875"/>
            <a:ext cx="648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Bringing robotics to classrooms and industries to boost efficiency, productivity, and safety.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Enhanced Autonomy and Intelligence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Equipped with advanced sensors.</a:t>
            </a:r>
            <a:b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Uses AI for real-time decision-making and complex tasks.</a:t>
            </a:r>
            <a:b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Learns and improves through machine and deep learning.</a:t>
            </a:r>
            <a:b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Collaborative Capabilities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Works alongside humans and other robots.</a:t>
            </a:r>
            <a:b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Uses natural language processing and gesture recognition.</a:t>
            </a:r>
            <a:b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Enhances safety, flexibility, and productivity in shared workspaces.</a:t>
            </a:r>
            <a:endParaRPr sz="1600"/>
          </a:p>
        </p:txBody>
      </p:sp>
      <p:pic>
        <p:nvPicPr>
          <p:cNvPr id="139" name="Google Shape;139;p26"/>
          <p:cNvPicPr preferRelativeResize="0"/>
          <p:nvPr/>
        </p:nvPicPr>
        <p:blipFill rotWithShape="1">
          <a:blip r:embed="rId3">
            <a:alphaModFix/>
          </a:blip>
          <a:srcRect b="0" l="31039" r="0" t="0"/>
          <a:stretch/>
        </p:blipFill>
        <p:spPr>
          <a:xfrm>
            <a:off x="5437650" y="1802875"/>
            <a:ext cx="3450075" cy="2626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The New Age Robotics System</a:t>
            </a:r>
            <a:endParaRPr b="1" sz="2900"/>
          </a:p>
        </p:txBody>
      </p:sp>
      <p:sp>
        <p:nvSpPr>
          <p:cNvPr id="145" name="Google Shape;145;p27"/>
          <p:cNvSpPr txBox="1"/>
          <p:nvPr>
            <p:ph idx="1" type="body"/>
          </p:nvPr>
        </p:nvSpPr>
        <p:spPr>
          <a:xfrm>
            <a:off x="366625" y="1491450"/>
            <a:ext cx="7395600" cy="21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Versatile Applications</a:t>
            </a: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●"/>
            </a:pPr>
            <a:r>
              <a:rPr b="1" lang="en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Manufacturing:</a:t>
            </a:r>
            <a:r>
              <a:rPr lang="en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Assembly, quality inspection, workflow optimization.</a:t>
            </a:r>
            <a:br>
              <a:rPr lang="en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●"/>
            </a:pPr>
            <a:r>
              <a:rPr b="1" lang="en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Healthcare:</a:t>
            </a:r>
            <a:r>
              <a:rPr lang="en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Surgical assistance, repetitive tasks, patient care.</a:t>
            </a:r>
            <a:br>
              <a:rPr lang="en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●"/>
            </a:pPr>
            <a:r>
              <a:rPr b="1" lang="en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Agriculture:</a:t>
            </a:r>
            <a:r>
              <a:rPr lang="en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Automated planting, harvesting, and monitoring.</a:t>
            </a:r>
            <a:br>
              <a:rPr lang="en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●"/>
            </a:pPr>
            <a:r>
              <a:rPr b="1" lang="en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Logistics &amp; Warehousing:</a:t>
            </a:r>
            <a:r>
              <a:rPr lang="en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Order fulfillment, inventory</a:t>
            </a:r>
            <a:endParaRPr b="1"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The New Age Robotics System</a:t>
            </a:r>
            <a:endParaRPr b="1" sz="2900"/>
          </a:p>
        </p:txBody>
      </p:sp>
      <p:sp>
        <p:nvSpPr>
          <p:cNvPr id="151" name="Google Shape;151;p28"/>
          <p:cNvSpPr txBox="1"/>
          <p:nvPr/>
        </p:nvSpPr>
        <p:spPr>
          <a:xfrm>
            <a:off x="311700" y="1345375"/>
            <a:ext cx="8869200" cy="26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800"/>
              <a:t>Economic and Societal Impact</a:t>
            </a:r>
            <a:endParaRPr b="1" sz="1800"/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Boosts </a:t>
            </a:r>
            <a:r>
              <a:rPr b="1" lang="en" sz="1600"/>
              <a:t>efficiency</a:t>
            </a:r>
            <a:r>
              <a:rPr lang="en" sz="1600"/>
              <a:t>, </a:t>
            </a:r>
            <a:r>
              <a:rPr b="1" lang="en" sz="1600"/>
              <a:t>cost savings</a:t>
            </a:r>
            <a:r>
              <a:rPr lang="en" sz="1600"/>
              <a:t>, and </a:t>
            </a:r>
            <a:r>
              <a:rPr b="1" lang="en" sz="1600"/>
              <a:t>business competitiveness</a:t>
            </a:r>
            <a:r>
              <a:rPr lang="en" sz="1600"/>
              <a:t>.</a:t>
            </a:r>
            <a:br>
              <a:rPr lang="en" sz="1600"/>
            </a:b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Shifts job roles from repetitive tasks to creative and complex work.</a:t>
            </a:r>
            <a:br>
              <a:rPr lang="en" sz="1600"/>
            </a:b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Creates new careers in </a:t>
            </a:r>
            <a:r>
              <a:rPr b="1" lang="en" sz="1600"/>
              <a:t>robotics maintenance</a:t>
            </a:r>
            <a:r>
              <a:rPr lang="en" sz="1600"/>
              <a:t>, </a:t>
            </a:r>
            <a:r>
              <a:rPr b="1" lang="en" sz="1600"/>
              <a:t>programming</a:t>
            </a:r>
            <a:r>
              <a:rPr lang="en" sz="1600"/>
              <a:t>, and </a:t>
            </a:r>
            <a:r>
              <a:rPr b="1" lang="en" sz="1600"/>
              <a:t>supervision</a:t>
            </a:r>
            <a:r>
              <a:rPr lang="en" sz="1600"/>
              <a:t>.</a:t>
            </a:r>
            <a:br>
              <a:rPr lang="en" sz="1600"/>
            </a:b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Encourages a future of </a:t>
            </a:r>
            <a:r>
              <a:rPr b="1" lang="en" sz="1600"/>
              <a:t>automation</a:t>
            </a:r>
            <a:r>
              <a:rPr lang="en" sz="1600"/>
              <a:t>, </a:t>
            </a:r>
            <a:r>
              <a:rPr b="1" lang="en" sz="1600"/>
              <a:t>collaboration</a:t>
            </a:r>
            <a:r>
              <a:rPr lang="en" sz="1600"/>
              <a:t>, and </a:t>
            </a:r>
            <a:r>
              <a:rPr b="1" lang="en" sz="1600"/>
              <a:t>innovation</a:t>
            </a:r>
            <a:r>
              <a:rPr lang="en" sz="1600"/>
              <a:t>.</a:t>
            </a:r>
            <a:endParaRPr sz="1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Activity</a:t>
            </a:r>
            <a:endParaRPr b="1" sz="2900"/>
          </a:p>
        </p:txBody>
      </p:sp>
      <p:sp>
        <p:nvSpPr>
          <p:cNvPr id="157" name="Google Shape;157;p29"/>
          <p:cNvSpPr txBox="1"/>
          <p:nvPr>
            <p:ph idx="1" type="body"/>
          </p:nvPr>
        </p:nvSpPr>
        <p:spPr>
          <a:xfrm>
            <a:off x="311700" y="1356425"/>
            <a:ext cx="6974700" cy="19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Visit this video link for interactive video about Robotics:</a:t>
            </a:r>
            <a:endParaRPr b="1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 u="sng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https://www.youtube.com/watch?v=htjRUL3neMg</a:t>
            </a:r>
            <a:endParaRPr sz="160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9"/>
          <p:cNvSpPr txBox="1"/>
          <p:nvPr/>
        </p:nvSpPr>
        <p:spPr>
          <a:xfrm>
            <a:off x="311700" y="2571750"/>
            <a:ext cx="5757900" cy="12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/>
              <a:t>Game: Merge Battle Car</a:t>
            </a:r>
            <a:endParaRPr b="1" sz="1900"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600"/>
              <a:t>Visit the below link for playing the game:</a:t>
            </a:r>
            <a:br>
              <a:rPr b="1" lang="en" sz="1600"/>
            </a:br>
            <a:r>
              <a:rPr lang="en" sz="1600" u="sng">
                <a:solidFill>
                  <a:srgbClr val="6D9EEB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https//www.crazygames.com/game/merge-battle-car</a:t>
            </a:r>
            <a:endParaRPr sz="1600">
              <a:solidFill>
                <a:srgbClr val="6D9EEB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Real Time Robotic Implementations</a:t>
            </a:r>
            <a:endParaRPr b="1" sz="2900"/>
          </a:p>
        </p:txBody>
      </p:sp>
      <p:sp>
        <p:nvSpPr>
          <p:cNvPr id="164" name="Google Shape;164;p30"/>
          <p:cNvSpPr txBox="1"/>
          <p:nvPr>
            <p:ph idx="1" type="body"/>
          </p:nvPr>
        </p:nvSpPr>
        <p:spPr>
          <a:xfrm>
            <a:off x="201875" y="1265600"/>
            <a:ext cx="6453000" cy="344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Font typeface="Arial"/>
              <a:buChar char="-"/>
            </a:pPr>
            <a:r>
              <a:rPr b="1" lang="en" sz="1400"/>
              <a:t>Warehousing Robots</a:t>
            </a:r>
            <a:endParaRPr b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en" sz="1400"/>
              <a:t>Assistant Robots</a:t>
            </a:r>
            <a:endParaRPr b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en" sz="1400"/>
              <a:t>Smart Homes</a:t>
            </a:r>
            <a:endParaRPr b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en" sz="1400"/>
              <a:t>Smart Schools</a:t>
            </a:r>
            <a:endParaRPr b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en" sz="1400"/>
              <a:t>Smart Mobility</a:t>
            </a:r>
            <a:endParaRPr b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en" sz="1400"/>
              <a:t>Autonomous Cars/Driver-Assisted Cars</a:t>
            </a:r>
            <a:endParaRPr b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en" sz="1400"/>
              <a:t>Autonomous Drones</a:t>
            </a:r>
            <a:endParaRPr b="1"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" sz="1400"/>
              <a:t>There are wide range of robots in industries being used which are not mentioned over here.</a:t>
            </a:r>
            <a:endParaRPr b="1" sz="1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Activity</a:t>
            </a:r>
            <a:endParaRPr b="1" sz="2900"/>
          </a:p>
        </p:txBody>
      </p:sp>
      <p:sp>
        <p:nvSpPr>
          <p:cNvPr id="170" name="Google Shape;170;p31"/>
          <p:cNvSpPr txBox="1"/>
          <p:nvPr>
            <p:ph idx="1" type="body"/>
          </p:nvPr>
        </p:nvSpPr>
        <p:spPr>
          <a:xfrm>
            <a:off x="311700" y="1356425"/>
            <a:ext cx="6974700" cy="19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Visit this video link for interactive video about Robotics:</a:t>
            </a:r>
            <a:endParaRPr b="1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 u="sng">
                <a:solidFill>
                  <a:srgbClr val="6D9EEB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https://youtu.be/HX6M4QunVmA?si=BaZ1Kbt0Dmy3ghWY</a:t>
            </a:r>
            <a:endParaRPr sz="1600">
              <a:solidFill>
                <a:srgbClr val="6D9EE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31"/>
          <p:cNvSpPr txBox="1"/>
          <p:nvPr/>
        </p:nvSpPr>
        <p:spPr>
          <a:xfrm>
            <a:off x="311700" y="2571750"/>
            <a:ext cx="5757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600">
              <a:solidFill>
                <a:srgbClr val="6D9EEB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2"/>
          <p:cNvSpPr txBox="1"/>
          <p:nvPr>
            <p:ph type="title"/>
          </p:nvPr>
        </p:nvSpPr>
        <p:spPr>
          <a:xfrm>
            <a:off x="311700" y="410000"/>
            <a:ext cx="85122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Warehousing Robots</a:t>
            </a:r>
            <a:endParaRPr b="1" sz="2900"/>
          </a:p>
        </p:txBody>
      </p:sp>
      <p:sp>
        <p:nvSpPr>
          <p:cNvPr id="177" name="Google Shape;177;p32"/>
          <p:cNvSpPr txBox="1"/>
          <p:nvPr>
            <p:ph idx="1" type="body"/>
          </p:nvPr>
        </p:nvSpPr>
        <p:spPr>
          <a:xfrm>
            <a:off x="366625" y="1137500"/>
            <a:ext cx="7908000" cy="323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Robots built to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automate warehouse operations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such as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inventory management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product sorting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and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order fulfillment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b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Can work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independently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or alongside humans to improve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efficiency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speed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and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accuracy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b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Help reduce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manual labor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minimize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errors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and optimize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logistics workflows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b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Example: Autonomous Picking Robot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Deployed in large e-commerce warehouses.</a:t>
            </a:r>
            <a:b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Identifies, picks, and transports items from shelves to packing stations.</a:t>
            </a:r>
            <a:b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Streamlines the picking process, reduces workload on staff, and speeds up order delivery.</a:t>
            </a:r>
            <a:b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400"/>
          </a:p>
        </p:txBody>
      </p:sp>
      <p:pic>
        <p:nvPicPr>
          <p:cNvPr id="178" name="Google Shape;178;p32"/>
          <p:cNvPicPr preferRelativeResize="0"/>
          <p:nvPr/>
        </p:nvPicPr>
        <p:blipFill rotWithShape="1">
          <a:blip r:embed="rId3">
            <a:alphaModFix/>
          </a:blip>
          <a:srcRect b="11642" l="9038" r="12022" t="8287"/>
          <a:stretch/>
        </p:blipFill>
        <p:spPr>
          <a:xfrm>
            <a:off x="6169725" y="2089350"/>
            <a:ext cx="2820076" cy="174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3"/>
          <p:cNvSpPr txBox="1"/>
          <p:nvPr>
            <p:ph type="title"/>
          </p:nvPr>
        </p:nvSpPr>
        <p:spPr>
          <a:xfrm>
            <a:off x="311700" y="410000"/>
            <a:ext cx="85122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Warehousing Robots</a:t>
            </a:r>
            <a:endParaRPr b="1" sz="2900"/>
          </a:p>
        </p:txBody>
      </p:sp>
      <p:pic>
        <p:nvPicPr>
          <p:cNvPr descr="AutoStore is a high-performance, high-speed warehouse robot system delivering goods-to-person from an ultra-dense storage grid. This order fulfillment system, or Automated Storage and Retrieval System (AS/RS) is used by many of the world's best-known brands.&#10;&#10;Captions are available in English, French, German, Italian, Japanese, Korean, Polish, and Spanish.&#10;&#10;Like and subscribe to keep up-to-date on new posts from AutoStore.&#10;&#10;For more information or to get in touch, please visit http://autostoresystem.com" id="184" name="Google Shape;184;p33" title="AutoStore | Introduction: Stop Airhousing, Start Warehousi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78925" y="1017800"/>
            <a:ext cx="6786150" cy="3817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4"/>
          <p:cNvSpPr txBox="1"/>
          <p:nvPr>
            <p:ph type="title"/>
          </p:nvPr>
        </p:nvSpPr>
        <p:spPr>
          <a:xfrm>
            <a:off x="311700" y="410000"/>
            <a:ext cx="85122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Warehousing Robots</a:t>
            </a:r>
            <a:endParaRPr b="1" sz="2900"/>
          </a:p>
        </p:txBody>
      </p:sp>
      <p:sp>
        <p:nvSpPr>
          <p:cNvPr id="190" name="Google Shape;190;p34"/>
          <p:cNvSpPr txBox="1"/>
          <p:nvPr>
            <p:ph idx="1" type="body"/>
          </p:nvPr>
        </p:nvSpPr>
        <p:spPr>
          <a:xfrm>
            <a:off x="366625" y="1137500"/>
            <a:ext cx="7789200" cy="373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Features and Capabilities</a:t>
            </a:r>
            <a:endParaRPr b="1" sz="17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b="1"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Navigation: </a:t>
            </a: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Equipped with sensors (cameras, lidar, laser scanners) to map and navigate autonomously, avoid obstacles, and adapt to dynamic environments.</a:t>
            </a:r>
            <a:b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b="1"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Inventory: </a:t>
            </a: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Interfaces with Warehouse Management System (WMS) for real-time stock data, item locations, and order priorities.</a:t>
            </a:r>
            <a:b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b="1"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Object Recognition: </a:t>
            </a: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Uses computer vision and image processing to identify items, read barcodes, and match products to orders.</a:t>
            </a:r>
            <a:b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b="1"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Manipulation &amp; Grasping: </a:t>
            </a: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Robotic arms and grippers handle various items (boxes, bags, packages) with precision and care.</a:t>
            </a:r>
            <a:b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b="1"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Collaboration: </a:t>
            </a: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Works alongside human workers—shares order info, navigates to shelves, and assists in item picking for optimal workflow.</a:t>
            </a:r>
            <a:endParaRPr b="1" sz="2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5"/>
          <p:cNvSpPr txBox="1"/>
          <p:nvPr>
            <p:ph type="title"/>
          </p:nvPr>
        </p:nvSpPr>
        <p:spPr>
          <a:xfrm>
            <a:off x="311700" y="410000"/>
            <a:ext cx="85122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Warehousing Robots</a:t>
            </a:r>
            <a:endParaRPr b="1" sz="2900"/>
          </a:p>
        </p:txBody>
      </p:sp>
      <p:sp>
        <p:nvSpPr>
          <p:cNvPr id="196" name="Google Shape;196;p35"/>
          <p:cNvSpPr txBox="1"/>
          <p:nvPr>
            <p:ph idx="1" type="body"/>
          </p:nvPr>
        </p:nvSpPr>
        <p:spPr>
          <a:xfrm>
            <a:off x="366625" y="1137500"/>
            <a:ext cx="7789200" cy="373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Workflow</a:t>
            </a:r>
            <a:endParaRPr b="1"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●"/>
            </a:pPr>
            <a:r>
              <a:rPr b="1"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Order Assignment: </a:t>
            </a:r>
            <a:r>
              <a:rPr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WMS assigns orders with item details and quantities to the robot.</a:t>
            </a:r>
            <a:br>
              <a:rPr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●"/>
            </a:pPr>
            <a:r>
              <a:rPr b="1"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Navigation: </a:t>
            </a:r>
            <a:r>
              <a:rPr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Robot plans an optimized path to the target shelf using mapping and sensors.</a:t>
            </a:r>
            <a:br>
              <a:rPr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●"/>
            </a:pPr>
            <a:r>
              <a:rPr b="1"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Object Recognition: </a:t>
            </a:r>
            <a:r>
              <a:rPr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Identifies the correct item using vision systems or barcode scanning.</a:t>
            </a:r>
            <a:br>
              <a:rPr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●"/>
            </a:pPr>
            <a:r>
              <a:rPr b="1"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Grasping &amp; Retrieval: </a:t>
            </a:r>
            <a:r>
              <a:rPr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Picks the item securely using robotic arms and grippers.</a:t>
            </a:r>
            <a:br>
              <a:rPr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●"/>
            </a:pPr>
            <a:r>
              <a:rPr b="1"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Order Completion: </a:t>
            </a:r>
            <a:r>
              <a:rPr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Places item in a container or hands off to a human for packing.</a:t>
            </a:r>
            <a:br>
              <a:rPr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●"/>
            </a:pPr>
            <a:r>
              <a:rPr b="1"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Repeat: </a:t>
            </a:r>
            <a:r>
              <a:rPr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Continues picking efficiently across multiple orders and locations.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6"/>
          <p:cNvSpPr txBox="1"/>
          <p:nvPr>
            <p:ph type="title"/>
          </p:nvPr>
        </p:nvSpPr>
        <p:spPr>
          <a:xfrm>
            <a:off x="311700" y="410000"/>
            <a:ext cx="85122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Warehousing Robots</a:t>
            </a:r>
            <a:endParaRPr b="1" sz="2900"/>
          </a:p>
        </p:txBody>
      </p:sp>
      <p:sp>
        <p:nvSpPr>
          <p:cNvPr id="202" name="Google Shape;202;p36"/>
          <p:cNvSpPr txBox="1"/>
          <p:nvPr>
            <p:ph idx="1" type="body"/>
          </p:nvPr>
        </p:nvSpPr>
        <p:spPr>
          <a:xfrm>
            <a:off x="398250" y="1064300"/>
            <a:ext cx="8347500" cy="319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Benefits</a:t>
            </a:r>
            <a:endParaRPr b="1" sz="1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●"/>
            </a:pPr>
            <a:r>
              <a:rPr b="1"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Increased Efficiency: </a:t>
            </a:r>
            <a:r>
              <a:rPr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Speeds up order picking and fulfillment, operates 24/7 without fatigue, boosting overall productivity.</a:t>
            </a:r>
            <a:br>
              <a:rPr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●"/>
            </a:pPr>
            <a:r>
              <a:rPr b="1"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Accuracy &amp; Quality: </a:t>
            </a:r>
            <a:r>
              <a:rPr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Minimizes picking errors with precise object recognition and handling—ensures correct items, fewer complaints.</a:t>
            </a:r>
            <a:br>
              <a:rPr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●"/>
            </a:pPr>
            <a:r>
              <a:rPr b="1"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Labour Optimization: </a:t>
            </a:r>
            <a:r>
              <a:rPr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Automates repetitive tasks, allowing human workers to focus on quality control, inventory, and customer service.</a:t>
            </a:r>
            <a:br>
              <a:rPr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●"/>
            </a:pPr>
            <a:r>
              <a:rPr b="1"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Scalability: </a:t>
            </a:r>
            <a:r>
              <a:rPr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Easily adapts to growing e-commerce demands, handling changing inventory volumes and order patterns.</a:t>
            </a: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Facts: Robophobia is an anxiety disorder in which a person has an irrational fear of robots.</a:t>
            </a:r>
            <a:endParaRPr sz="13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69FBC"/>
            </a:gs>
            <a:gs pos="100000">
              <a:srgbClr val="E32E6B"/>
            </a:gs>
          </a:gsLst>
          <a:lin ang="5400012" scaled="0"/>
        </a:gra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7"/>
          <p:cNvSpPr txBox="1"/>
          <p:nvPr>
            <p:ph type="title"/>
          </p:nvPr>
        </p:nvSpPr>
        <p:spPr>
          <a:xfrm>
            <a:off x="311700" y="1484875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600"/>
              <a:t>Thanks For Joining </a:t>
            </a:r>
            <a:endParaRPr b="1" sz="5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600"/>
              <a:t>^_^</a:t>
            </a:r>
            <a:endParaRPr b="1" sz="5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